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2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36"/>
  </p:notesMasterIdLst>
  <p:handoutMasterIdLst>
    <p:handoutMasterId r:id="rId37"/>
  </p:handoutMasterIdLst>
  <p:sldIdLst>
    <p:sldId id="256" r:id="rId2"/>
    <p:sldId id="338" r:id="rId3"/>
    <p:sldId id="339" r:id="rId4"/>
    <p:sldId id="331" r:id="rId5"/>
    <p:sldId id="332" r:id="rId6"/>
    <p:sldId id="333" r:id="rId7"/>
    <p:sldId id="273" r:id="rId8"/>
    <p:sldId id="334" r:id="rId9"/>
    <p:sldId id="319" r:id="rId10"/>
    <p:sldId id="350" r:id="rId11"/>
    <p:sldId id="351" r:id="rId12"/>
    <p:sldId id="352" r:id="rId13"/>
    <p:sldId id="353" r:id="rId14"/>
    <p:sldId id="354" r:id="rId15"/>
    <p:sldId id="355" r:id="rId16"/>
    <p:sldId id="356" r:id="rId17"/>
    <p:sldId id="357" r:id="rId18"/>
    <p:sldId id="358" r:id="rId19"/>
    <p:sldId id="335" r:id="rId20"/>
    <p:sldId id="296" r:id="rId21"/>
    <p:sldId id="313" r:id="rId22"/>
    <p:sldId id="330" r:id="rId23"/>
    <p:sldId id="329" r:id="rId24"/>
    <p:sldId id="341" r:id="rId25"/>
    <p:sldId id="342" r:id="rId26"/>
    <p:sldId id="345" r:id="rId27"/>
    <p:sldId id="325" r:id="rId28"/>
    <p:sldId id="346" r:id="rId29"/>
    <p:sldId id="348" r:id="rId30"/>
    <p:sldId id="328" r:id="rId31"/>
    <p:sldId id="336" r:id="rId32"/>
    <p:sldId id="337" r:id="rId33"/>
    <p:sldId id="340" r:id="rId34"/>
    <p:sldId id="320"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9F2D7"/>
    <a:srgbClr val="F7E8B7"/>
    <a:srgbClr val="FFB9B9"/>
    <a:srgbClr val="F2DB92"/>
    <a:srgbClr val="FF9797"/>
    <a:srgbClr val="DDDDDD"/>
    <a:srgbClr val="94BDD0"/>
    <a:srgbClr val="8DB9CD"/>
    <a:srgbClr val="A5C8D7"/>
    <a:srgbClr val="E7C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82" autoAdjust="0"/>
    <p:restoredTop sz="69640" autoAdjust="0"/>
  </p:normalViewPr>
  <p:slideViewPr>
    <p:cSldViewPr>
      <p:cViewPr varScale="1">
        <p:scale>
          <a:sx n="83" d="100"/>
          <a:sy n="83" d="100"/>
        </p:scale>
        <p:origin x="-1376" y="-104"/>
      </p:cViewPr>
      <p:guideLst>
        <p:guide orient="horz" pos="3793"/>
        <p:guide pos="25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1"/>
            <c:invertIfNegative val="0"/>
            <c:bubble3D val="0"/>
            <c:spPr>
              <a:solidFill>
                <a:srgbClr val="FF0000"/>
              </a:solidFill>
            </c:spPr>
          </c:dPt>
          <c:dLbls>
            <c:txPr>
              <a:bodyPr/>
              <a:lstStyle/>
              <a:p>
                <a:pPr>
                  <a:defRPr sz="2000"/>
                </a:pPr>
                <a:endParaRPr lang="es-ES"/>
              </a:p>
            </c:txPr>
            <c:showLegendKey val="0"/>
            <c:showVal val="1"/>
            <c:showCatName val="0"/>
            <c:showSerName val="0"/>
            <c:showPercent val="0"/>
            <c:showBubbleSize val="0"/>
            <c:showLeaderLines val="0"/>
          </c:dLbls>
          <c:cat>
            <c:strRef>
              <c:f>Hoja1!$B$10:$B$11</c:f>
              <c:strCache>
                <c:ptCount val="2"/>
                <c:pt idx="0">
                  <c:v>Grupo UCMAS</c:v>
                </c:pt>
                <c:pt idx="1">
                  <c:v>Grupo Control</c:v>
                </c:pt>
              </c:strCache>
            </c:strRef>
          </c:cat>
          <c:val>
            <c:numRef>
              <c:f>Hoja1!$C$10:$C$11</c:f>
              <c:numCache>
                <c:formatCode>General</c:formatCode>
                <c:ptCount val="2"/>
                <c:pt idx="0">
                  <c:v>21.25</c:v>
                </c:pt>
                <c:pt idx="1">
                  <c:v>14.77</c:v>
                </c:pt>
              </c:numCache>
            </c:numRef>
          </c:val>
        </c:ser>
        <c:dLbls>
          <c:showLegendKey val="0"/>
          <c:showVal val="1"/>
          <c:showCatName val="0"/>
          <c:showSerName val="0"/>
          <c:showPercent val="0"/>
          <c:showBubbleSize val="0"/>
        </c:dLbls>
        <c:gapWidth val="150"/>
        <c:axId val="2074894376"/>
        <c:axId val="2074626776"/>
      </c:barChart>
      <c:catAx>
        <c:axId val="2074894376"/>
        <c:scaling>
          <c:orientation val="minMax"/>
        </c:scaling>
        <c:delete val="0"/>
        <c:axPos val="b"/>
        <c:majorTickMark val="out"/>
        <c:minorTickMark val="none"/>
        <c:tickLblPos val="nextTo"/>
        <c:txPr>
          <a:bodyPr/>
          <a:lstStyle/>
          <a:p>
            <a:pPr>
              <a:defRPr sz="1400"/>
            </a:pPr>
            <a:endParaRPr lang="es-ES"/>
          </a:p>
        </c:txPr>
        <c:crossAx val="2074626776"/>
        <c:crosses val="autoZero"/>
        <c:auto val="1"/>
        <c:lblAlgn val="ctr"/>
        <c:lblOffset val="100"/>
        <c:noMultiLvlLbl val="0"/>
      </c:catAx>
      <c:valAx>
        <c:axId val="2074626776"/>
        <c:scaling>
          <c:orientation val="minMax"/>
        </c:scaling>
        <c:delete val="0"/>
        <c:axPos val="l"/>
        <c:numFmt formatCode="General" sourceLinked="1"/>
        <c:majorTickMark val="out"/>
        <c:minorTickMark val="none"/>
        <c:tickLblPos val="nextTo"/>
        <c:crossAx val="207489437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1"/>
            <c:invertIfNegative val="0"/>
            <c:bubble3D val="0"/>
            <c:spPr>
              <a:solidFill>
                <a:srgbClr val="FF0000"/>
              </a:solidFill>
            </c:spPr>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txPr>
              <a:bodyPr/>
              <a:lstStyle/>
              <a:p>
                <a:pPr>
                  <a:defRPr sz="2000"/>
                </a:pPr>
                <a:endParaRPr lang="es-ES"/>
              </a:p>
            </c:txPr>
            <c:showLegendKey val="0"/>
            <c:showVal val="0"/>
            <c:showCatName val="0"/>
            <c:showSerName val="0"/>
            <c:showPercent val="0"/>
            <c:showBubbleSize val="0"/>
          </c:dLbls>
          <c:cat>
            <c:strRef>
              <c:f>Hoja1!$B$18:$B$19</c:f>
              <c:strCache>
                <c:ptCount val="2"/>
                <c:pt idx="0">
                  <c:v>Grupo UCMAS</c:v>
                </c:pt>
                <c:pt idx="1">
                  <c:v>Grupo Control</c:v>
                </c:pt>
              </c:strCache>
            </c:strRef>
          </c:cat>
          <c:val>
            <c:numRef>
              <c:f>Hoja1!$C$18:$C$19</c:f>
              <c:numCache>
                <c:formatCode>General</c:formatCode>
                <c:ptCount val="2"/>
                <c:pt idx="0">
                  <c:v>16.81</c:v>
                </c:pt>
                <c:pt idx="1">
                  <c:v>14.97</c:v>
                </c:pt>
              </c:numCache>
            </c:numRef>
          </c:val>
        </c:ser>
        <c:dLbls>
          <c:showLegendKey val="0"/>
          <c:showVal val="0"/>
          <c:showCatName val="0"/>
          <c:showSerName val="0"/>
          <c:showPercent val="0"/>
          <c:showBubbleSize val="0"/>
        </c:dLbls>
        <c:gapWidth val="150"/>
        <c:axId val="2133110600"/>
        <c:axId val="2038434152"/>
      </c:barChart>
      <c:catAx>
        <c:axId val="2133110600"/>
        <c:scaling>
          <c:orientation val="minMax"/>
        </c:scaling>
        <c:delete val="0"/>
        <c:axPos val="b"/>
        <c:majorTickMark val="out"/>
        <c:minorTickMark val="none"/>
        <c:tickLblPos val="nextTo"/>
        <c:txPr>
          <a:bodyPr/>
          <a:lstStyle/>
          <a:p>
            <a:pPr>
              <a:defRPr sz="1400"/>
            </a:pPr>
            <a:endParaRPr lang="es-ES"/>
          </a:p>
        </c:txPr>
        <c:crossAx val="2038434152"/>
        <c:crosses val="autoZero"/>
        <c:auto val="1"/>
        <c:lblAlgn val="ctr"/>
        <c:lblOffset val="100"/>
        <c:noMultiLvlLbl val="0"/>
      </c:catAx>
      <c:valAx>
        <c:axId val="2038434152"/>
        <c:scaling>
          <c:orientation val="minMax"/>
        </c:scaling>
        <c:delete val="0"/>
        <c:axPos val="l"/>
        <c:numFmt formatCode="General" sourceLinked="1"/>
        <c:majorTickMark val="out"/>
        <c:minorTickMark val="none"/>
        <c:tickLblPos val="nextTo"/>
        <c:crossAx val="213311060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1"/>
            <c:invertIfNegative val="0"/>
            <c:bubble3D val="0"/>
            <c:spPr>
              <a:solidFill>
                <a:srgbClr val="FF0000"/>
              </a:solidFill>
            </c:spPr>
          </c:dPt>
          <c:dLbls>
            <c:txPr>
              <a:bodyPr/>
              <a:lstStyle/>
              <a:p>
                <a:pPr>
                  <a:defRPr sz="2000"/>
                </a:pPr>
                <a:endParaRPr lang="es-ES"/>
              </a:p>
            </c:txPr>
            <c:showLegendKey val="0"/>
            <c:showVal val="1"/>
            <c:showCatName val="0"/>
            <c:showSerName val="0"/>
            <c:showPercent val="0"/>
            <c:showBubbleSize val="0"/>
            <c:showLeaderLines val="0"/>
          </c:dLbls>
          <c:cat>
            <c:strRef>
              <c:f>Hoja1!$B$26:$B$27</c:f>
              <c:strCache>
                <c:ptCount val="2"/>
                <c:pt idx="0">
                  <c:v>Grupo UCMAS</c:v>
                </c:pt>
                <c:pt idx="1">
                  <c:v>Grupo Control</c:v>
                </c:pt>
              </c:strCache>
            </c:strRef>
          </c:cat>
          <c:val>
            <c:numRef>
              <c:f>Hoja1!$C$26:$C$27</c:f>
              <c:numCache>
                <c:formatCode>General</c:formatCode>
                <c:ptCount val="2"/>
                <c:pt idx="0">
                  <c:v>14.02</c:v>
                </c:pt>
                <c:pt idx="1">
                  <c:v>10.12</c:v>
                </c:pt>
              </c:numCache>
            </c:numRef>
          </c:val>
        </c:ser>
        <c:dLbls>
          <c:showLegendKey val="0"/>
          <c:showVal val="1"/>
          <c:showCatName val="0"/>
          <c:showSerName val="0"/>
          <c:showPercent val="0"/>
          <c:showBubbleSize val="0"/>
        </c:dLbls>
        <c:gapWidth val="150"/>
        <c:axId val="2129188264"/>
        <c:axId val="2129170888"/>
      </c:barChart>
      <c:catAx>
        <c:axId val="2129188264"/>
        <c:scaling>
          <c:orientation val="minMax"/>
        </c:scaling>
        <c:delete val="0"/>
        <c:axPos val="b"/>
        <c:majorTickMark val="out"/>
        <c:minorTickMark val="none"/>
        <c:tickLblPos val="nextTo"/>
        <c:txPr>
          <a:bodyPr/>
          <a:lstStyle/>
          <a:p>
            <a:pPr>
              <a:defRPr sz="1400"/>
            </a:pPr>
            <a:endParaRPr lang="es-ES"/>
          </a:p>
        </c:txPr>
        <c:crossAx val="2129170888"/>
        <c:crosses val="autoZero"/>
        <c:auto val="1"/>
        <c:lblAlgn val="ctr"/>
        <c:lblOffset val="100"/>
        <c:noMultiLvlLbl val="0"/>
      </c:catAx>
      <c:valAx>
        <c:axId val="2129170888"/>
        <c:scaling>
          <c:orientation val="minMax"/>
        </c:scaling>
        <c:delete val="0"/>
        <c:axPos val="l"/>
        <c:numFmt formatCode="General" sourceLinked="1"/>
        <c:majorTickMark val="out"/>
        <c:minorTickMark val="none"/>
        <c:tickLblPos val="nextTo"/>
        <c:crossAx val="212918826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Pt>
            <c:idx val="1"/>
            <c:invertIfNegative val="0"/>
            <c:bubble3D val="0"/>
            <c:spPr>
              <a:solidFill>
                <a:srgbClr val="FF0000"/>
              </a:solidFill>
            </c:spPr>
          </c:dPt>
          <c:dLbls>
            <c:txPr>
              <a:bodyPr/>
              <a:lstStyle/>
              <a:p>
                <a:pPr>
                  <a:defRPr sz="2000"/>
                </a:pPr>
                <a:endParaRPr lang="es-ES"/>
              </a:p>
            </c:txPr>
            <c:showLegendKey val="0"/>
            <c:showVal val="1"/>
            <c:showCatName val="0"/>
            <c:showSerName val="0"/>
            <c:showPercent val="0"/>
            <c:showBubbleSize val="0"/>
            <c:showLeaderLines val="0"/>
          </c:dLbls>
          <c:cat>
            <c:strRef>
              <c:f>Hoja1!$B$34:$B$35</c:f>
              <c:strCache>
                <c:ptCount val="2"/>
                <c:pt idx="0">
                  <c:v>Grupo UCMAS</c:v>
                </c:pt>
                <c:pt idx="1">
                  <c:v>Grupo Control</c:v>
                </c:pt>
              </c:strCache>
            </c:strRef>
          </c:cat>
          <c:val>
            <c:numRef>
              <c:f>Hoja1!$C$34:$C$35</c:f>
              <c:numCache>
                <c:formatCode>General</c:formatCode>
                <c:ptCount val="2"/>
                <c:pt idx="0">
                  <c:v>18.87</c:v>
                </c:pt>
                <c:pt idx="1">
                  <c:v>13.59</c:v>
                </c:pt>
              </c:numCache>
            </c:numRef>
          </c:val>
        </c:ser>
        <c:dLbls>
          <c:showLegendKey val="0"/>
          <c:showVal val="1"/>
          <c:showCatName val="0"/>
          <c:showSerName val="0"/>
          <c:showPercent val="0"/>
          <c:showBubbleSize val="0"/>
        </c:dLbls>
        <c:gapWidth val="150"/>
        <c:axId val="2133699320"/>
        <c:axId val="2133721224"/>
      </c:barChart>
      <c:catAx>
        <c:axId val="2133699320"/>
        <c:scaling>
          <c:orientation val="minMax"/>
        </c:scaling>
        <c:delete val="0"/>
        <c:axPos val="b"/>
        <c:majorTickMark val="out"/>
        <c:minorTickMark val="none"/>
        <c:tickLblPos val="nextTo"/>
        <c:txPr>
          <a:bodyPr/>
          <a:lstStyle/>
          <a:p>
            <a:pPr>
              <a:defRPr sz="1400"/>
            </a:pPr>
            <a:endParaRPr lang="es-ES"/>
          </a:p>
        </c:txPr>
        <c:crossAx val="2133721224"/>
        <c:crosses val="autoZero"/>
        <c:auto val="1"/>
        <c:lblAlgn val="ctr"/>
        <c:lblOffset val="100"/>
        <c:noMultiLvlLbl val="0"/>
      </c:catAx>
      <c:valAx>
        <c:axId val="2133721224"/>
        <c:scaling>
          <c:orientation val="minMax"/>
        </c:scaling>
        <c:delete val="0"/>
        <c:axPos val="l"/>
        <c:numFmt formatCode="General" sourceLinked="1"/>
        <c:majorTickMark val="out"/>
        <c:minorTickMark val="none"/>
        <c:tickLblPos val="nextTo"/>
        <c:crossAx val="2133699320"/>
        <c:crosses val="autoZero"/>
        <c:crossBetween val="between"/>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1"/>
            <c:invertIfNegative val="0"/>
            <c:bubble3D val="0"/>
            <c:spPr>
              <a:solidFill>
                <a:srgbClr val="FF0000"/>
              </a:solidFill>
            </c:spPr>
          </c:dPt>
          <c:dLbls>
            <c:txPr>
              <a:bodyPr/>
              <a:lstStyle/>
              <a:p>
                <a:pPr>
                  <a:defRPr sz="2000"/>
                </a:pPr>
                <a:endParaRPr lang="es-ES"/>
              </a:p>
            </c:txPr>
            <c:showLegendKey val="0"/>
            <c:showVal val="1"/>
            <c:showCatName val="0"/>
            <c:showSerName val="0"/>
            <c:showPercent val="0"/>
            <c:showBubbleSize val="0"/>
            <c:showLeaderLines val="0"/>
          </c:dLbls>
          <c:cat>
            <c:strRef>
              <c:f>Hoja1!$B$43:$B$44</c:f>
              <c:strCache>
                <c:ptCount val="2"/>
                <c:pt idx="0">
                  <c:v>Grupo UCMAS</c:v>
                </c:pt>
                <c:pt idx="1">
                  <c:v>Grupo Control</c:v>
                </c:pt>
              </c:strCache>
            </c:strRef>
          </c:cat>
          <c:val>
            <c:numRef>
              <c:f>Hoja1!$C$43:$C$44</c:f>
              <c:numCache>
                <c:formatCode>General</c:formatCode>
                <c:ptCount val="2"/>
                <c:pt idx="0">
                  <c:v>13.06</c:v>
                </c:pt>
                <c:pt idx="1">
                  <c:v>12.3</c:v>
                </c:pt>
              </c:numCache>
            </c:numRef>
          </c:val>
        </c:ser>
        <c:dLbls>
          <c:showLegendKey val="0"/>
          <c:showVal val="1"/>
          <c:showCatName val="0"/>
          <c:showSerName val="0"/>
          <c:showPercent val="0"/>
          <c:showBubbleSize val="0"/>
        </c:dLbls>
        <c:gapWidth val="150"/>
        <c:axId val="2128997384"/>
        <c:axId val="2128990472"/>
      </c:barChart>
      <c:catAx>
        <c:axId val="2128997384"/>
        <c:scaling>
          <c:orientation val="minMax"/>
        </c:scaling>
        <c:delete val="0"/>
        <c:axPos val="b"/>
        <c:majorTickMark val="out"/>
        <c:minorTickMark val="none"/>
        <c:tickLblPos val="nextTo"/>
        <c:txPr>
          <a:bodyPr/>
          <a:lstStyle/>
          <a:p>
            <a:pPr>
              <a:defRPr sz="1400"/>
            </a:pPr>
            <a:endParaRPr lang="es-ES"/>
          </a:p>
        </c:txPr>
        <c:crossAx val="2128990472"/>
        <c:crosses val="autoZero"/>
        <c:auto val="1"/>
        <c:lblAlgn val="ctr"/>
        <c:lblOffset val="100"/>
        <c:noMultiLvlLbl val="0"/>
      </c:catAx>
      <c:valAx>
        <c:axId val="2128990472"/>
        <c:scaling>
          <c:orientation val="minMax"/>
        </c:scaling>
        <c:delete val="0"/>
        <c:axPos val="l"/>
        <c:numFmt formatCode="General" sourceLinked="1"/>
        <c:majorTickMark val="out"/>
        <c:minorTickMark val="none"/>
        <c:tickLblPos val="nextTo"/>
        <c:crossAx val="2128997384"/>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1"/>
            <c:invertIfNegative val="0"/>
            <c:bubble3D val="0"/>
            <c:spPr>
              <a:solidFill>
                <a:srgbClr val="FF0000"/>
              </a:solidFill>
            </c:spPr>
          </c:dPt>
          <c:dLbls>
            <c:txPr>
              <a:bodyPr/>
              <a:lstStyle/>
              <a:p>
                <a:pPr>
                  <a:defRPr sz="2000"/>
                </a:pPr>
                <a:endParaRPr lang="es-ES"/>
              </a:p>
            </c:txPr>
            <c:showLegendKey val="0"/>
            <c:showVal val="1"/>
            <c:showCatName val="0"/>
            <c:showSerName val="0"/>
            <c:showPercent val="0"/>
            <c:showBubbleSize val="0"/>
            <c:showLeaderLines val="0"/>
          </c:dLbls>
          <c:cat>
            <c:strRef>
              <c:f>Hoja1!$B$60:$B$61</c:f>
              <c:strCache>
                <c:ptCount val="2"/>
                <c:pt idx="0">
                  <c:v>Grupo UCMAS</c:v>
                </c:pt>
                <c:pt idx="1">
                  <c:v>Grupo Control</c:v>
                </c:pt>
              </c:strCache>
            </c:strRef>
          </c:cat>
          <c:val>
            <c:numRef>
              <c:f>Hoja1!$C$60:$C$61</c:f>
              <c:numCache>
                <c:formatCode>General</c:formatCode>
                <c:ptCount val="2"/>
                <c:pt idx="0">
                  <c:v>11.36</c:v>
                </c:pt>
                <c:pt idx="1">
                  <c:v>10.13</c:v>
                </c:pt>
              </c:numCache>
            </c:numRef>
          </c:val>
        </c:ser>
        <c:dLbls>
          <c:showLegendKey val="0"/>
          <c:showVal val="1"/>
          <c:showCatName val="0"/>
          <c:showSerName val="0"/>
          <c:showPercent val="0"/>
          <c:showBubbleSize val="0"/>
        </c:dLbls>
        <c:gapWidth val="150"/>
        <c:axId val="2126138504"/>
        <c:axId val="2126022472"/>
      </c:barChart>
      <c:catAx>
        <c:axId val="2126138504"/>
        <c:scaling>
          <c:orientation val="minMax"/>
        </c:scaling>
        <c:delete val="0"/>
        <c:axPos val="b"/>
        <c:majorTickMark val="out"/>
        <c:minorTickMark val="none"/>
        <c:tickLblPos val="nextTo"/>
        <c:txPr>
          <a:bodyPr/>
          <a:lstStyle/>
          <a:p>
            <a:pPr>
              <a:defRPr sz="1400"/>
            </a:pPr>
            <a:endParaRPr lang="es-ES"/>
          </a:p>
        </c:txPr>
        <c:crossAx val="2126022472"/>
        <c:crosses val="autoZero"/>
        <c:auto val="1"/>
        <c:lblAlgn val="ctr"/>
        <c:lblOffset val="100"/>
        <c:noMultiLvlLbl val="0"/>
      </c:catAx>
      <c:valAx>
        <c:axId val="2126022472"/>
        <c:scaling>
          <c:orientation val="minMax"/>
        </c:scaling>
        <c:delete val="0"/>
        <c:axPos val="l"/>
        <c:numFmt formatCode="General" sourceLinked="1"/>
        <c:majorTickMark val="out"/>
        <c:minorTickMark val="none"/>
        <c:tickLblPos val="nextTo"/>
        <c:crossAx val="2126138504"/>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Pt>
            <c:idx val="1"/>
            <c:invertIfNegative val="0"/>
            <c:bubble3D val="0"/>
            <c:spPr>
              <a:solidFill>
                <a:srgbClr val="FF0000"/>
              </a:solidFill>
            </c:spPr>
          </c:dPt>
          <c:dLbls>
            <c:txPr>
              <a:bodyPr/>
              <a:lstStyle/>
              <a:p>
                <a:pPr>
                  <a:defRPr sz="2000"/>
                </a:pPr>
                <a:endParaRPr lang="es-ES"/>
              </a:p>
            </c:txPr>
            <c:showLegendKey val="0"/>
            <c:showVal val="1"/>
            <c:showCatName val="0"/>
            <c:showSerName val="0"/>
            <c:showPercent val="0"/>
            <c:showBubbleSize val="0"/>
            <c:showLeaderLines val="0"/>
          </c:dLbls>
          <c:cat>
            <c:strRef>
              <c:f>Hoja1!$B$68:$B$69</c:f>
              <c:strCache>
                <c:ptCount val="2"/>
                <c:pt idx="0">
                  <c:v>Grupo UCMAS</c:v>
                </c:pt>
                <c:pt idx="1">
                  <c:v>Grupo Control</c:v>
                </c:pt>
              </c:strCache>
            </c:strRef>
          </c:cat>
          <c:val>
            <c:numRef>
              <c:f>Hoja1!$C$68:$C$69</c:f>
              <c:numCache>
                <c:formatCode>General</c:formatCode>
                <c:ptCount val="2"/>
                <c:pt idx="0">
                  <c:v>9.91</c:v>
                </c:pt>
                <c:pt idx="1">
                  <c:v>8.06</c:v>
                </c:pt>
              </c:numCache>
            </c:numRef>
          </c:val>
        </c:ser>
        <c:dLbls>
          <c:showLegendKey val="0"/>
          <c:showVal val="0"/>
          <c:showCatName val="0"/>
          <c:showSerName val="0"/>
          <c:showPercent val="0"/>
          <c:showBubbleSize val="0"/>
        </c:dLbls>
        <c:gapWidth val="150"/>
        <c:axId val="2117217704"/>
        <c:axId val="2117924504"/>
      </c:barChart>
      <c:catAx>
        <c:axId val="2117217704"/>
        <c:scaling>
          <c:orientation val="minMax"/>
        </c:scaling>
        <c:delete val="0"/>
        <c:axPos val="b"/>
        <c:majorTickMark val="out"/>
        <c:minorTickMark val="none"/>
        <c:tickLblPos val="nextTo"/>
        <c:txPr>
          <a:bodyPr/>
          <a:lstStyle/>
          <a:p>
            <a:pPr>
              <a:defRPr sz="1400"/>
            </a:pPr>
            <a:endParaRPr lang="es-ES"/>
          </a:p>
        </c:txPr>
        <c:crossAx val="2117924504"/>
        <c:crosses val="autoZero"/>
        <c:auto val="1"/>
        <c:lblAlgn val="ctr"/>
        <c:lblOffset val="100"/>
        <c:noMultiLvlLbl val="0"/>
      </c:catAx>
      <c:valAx>
        <c:axId val="2117924504"/>
        <c:scaling>
          <c:orientation val="minMax"/>
        </c:scaling>
        <c:delete val="0"/>
        <c:axPos val="l"/>
        <c:numFmt formatCode="General" sourceLinked="1"/>
        <c:majorTickMark val="out"/>
        <c:minorTickMark val="none"/>
        <c:tickLblPos val="nextTo"/>
        <c:crossAx val="211721770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59F3A5-B0E7-D049-A17C-B8CD8508A6BE}" type="datetimeFigureOut">
              <a:rPr lang="es-ES" smtClean="0"/>
              <a:t>04/11/14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8A0E1E-C21F-B443-AC1E-6B478C4A7D79}" type="slidenum">
              <a:rPr lang="es-ES" smtClean="0"/>
              <a:t>‹Nr.›</a:t>
            </a:fld>
            <a:endParaRPr lang="es-ES"/>
          </a:p>
        </p:txBody>
      </p:sp>
    </p:spTree>
    <p:extLst>
      <p:ext uri="{BB962C8B-B14F-4D97-AF65-F5344CB8AC3E}">
        <p14:creationId xmlns:p14="http://schemas.microsoft.com/office/powerpoint/2010/main" val="29993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ACA4D-A81D-4F39-B58A-D9D14516A857}" type="datetimeFigureOut">
              <a:rPr lang="es-ES" smtClean="0"/>
              <a:t>04/11/14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41E7C-7492-4250-8C48-3FC4CFA760C8}" type="slidenum">
              <a:rPr lang="es-ES" smtClean="0"/>
              <a:t>‹Nr.›</a:t>
            </a:fld>
            <a:endParaRPr lang="es-ES"/>
          </a:p>
        </p:txBody>
      </p:sp>
    </p:spTree>
    <p:extLst>
      <p:ext uri="{BB962C8B-B14F-4D97-AF65-F5344CB8AC3E}">
        <p14:creationId xmlns:p14="http://schemas.microsoft.com/office/powerpoint/2010/main" val="239396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aseline="0" dirty="0" smtClean="0"/>
              <a:t>Esta presentación recoge los resultados preliminares de la investigación que desarrolla el equipo </a:t>
            </a:r>
            <a:r>
              <a:rPr lang="es-ES" baseline="0" dirty="0" err="1" smtClean="0"/>
              <a:t>EvoCog</a:t>
            </a:r>
            <a:r>
              <a:rPr lang="es-ES" baseline="0" dirty="0" smtClean="0"/>
              <a:t> de la </a:t>
            </a:r>
            <a:r>
              <a:rPr lang="es-ES" baseline="0" dirty="0" err="1" smtClean="0"/>
              <a:t>Universitat</a:t>
            </a:r>
            <a:r>
              <a:rPr lang="es-ES" baseline="0" dirty="0" smtClean="0"/>
              <a:t> de les Illes Balears sobre la eficacia del método de enseñanza basado en el ábaco de UCMAS</a:t>
            </a:r>
          </a:p>
        </p:txBody>
      </p:sp>
      <p:sp>
        <p:nvSpPr>
          <p:cNvPr id="4" name="3 Marcador de número de diapositiva"/>
          <p:cNvSpPr>
            <a:spLocks noGrp="1"/>
          </p:cNvSpPr>
          <p:nvPr>
            <p:ph type="sldNum" sz="quarter" idx="10"/>
          </p:nvPr>
        </p:nvSpPr>
        <p:spPr/>
        <p:txBody>
          <a:bodyPr/>
          <a:lstStyle/>
          <a:p>
            <a:fld id="{AA141E7C-7492-4250-8C48-3FC4CFA760C8}" type="slidenum">
              <a:rPr lang="es-ES" smtClean="0"/>
              <a:t>1</a:t>
            </a:fld>
            <a:endParaRPr lang="es-ES"/>
          </a:p>
        </p:txBody>
      </p:sp>
    </p:spTree>
    <p:extLst>
      <p:ext uri="{BB962C8B-B14F-4D97-AF65-F5344CB8AC3E}">
        <p14:creationId xmlns:p14="http://schemas.microsoft.com/office/powerpoint/2010/main" val="120616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La primera prueba</a:t>
            </a:r>
            <a:r>
              <a:rPr lang="es-ES" baseline="0" noProof="0" dirty="0" smtClean="0"/>
              <a:t> que se hizo, la prueba de atención, consiste en dar un tiempo limitado al participante para que enlace de manera ordenada los número que se presentan de manera desordenada. </a:t>
            </a:r>
            <a:r>
              <a:rPr lang="es-ES" b="1" baseline="0" dirty="0" smtClean="0"/>
              <a:t>(clic) (clic) (clic) (clic)</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El tiempo</a:t>
            </a:r>
            <a:r>
              <a:rPr lang="es-ES" baseline="0" noProof="0" dirty="0" smtClean="0"/>
              <a:t> que se le da al alumno participante es de 45 segundos y se mide el total de números enlazados.</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La segunda prueba que se presentó a los alumnos participantes es muy parecida a la anterior, pero en este caso tenemos una combinación de números</a:t>
            </a:r>
            <a:r>
              <a:rPr lang="es-ES" baseline="0" noProof="0" dirty="0" smtClean="0"/>
              <a:t> y letras. </a:t>
            </a:r>
            <a:r>
              <a:rPr lang="es-ES" b="1" baseline="0" dirty="0" smtClean="0"/>
              <a:t>(clic) (clic) (clic) (clic)</a:t>
            </a:r>
            <a:endParaRPr lang="es-ES" noProof="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Una vez más, el tiempo límite para esta prueba fue</a:t>
            </a:r>
            <a:r>
              <a:rPr lang="es-ES" baseline="0" noProof="0" dirty="0" smtClean="0"/>
              <a:t> de 45 segundos.</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En la tercera prueba,  se presentaba a cada participante un conjunto de operaciones</a:t>
            </a:r>
            <a:r>
              <a:rPr lang="es-ES" baseline="0" noProof="0" dirty="0" smtClean="0"/>
              <a:t> y el participante debía marcar, para cada operación, si el resultado es correcto o incorrecto (bien – mal). </a:t>
            </a:r>
            <a:r>
              <a:rPr lang="es-ES" b="1" baseline="0" dirty="0" smtClean="0"/>
              <a:t>(clic) (clic) (clic) (clic) </a:t>
            </a:r>
          </a:p>
          <a:p>
            <a:r>
              <a:rPr lang="es-ES" baseline="0" noProof="0" dirty="0" smtClean="0"/>
              <a:t>El tiempo para esta prueba era de seis minutos.</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La cuarta prueba es de razonamiento matemático. aquí el alumno debe descubrir la regla que gobierna la serie</a:t>
            </a:r>
            <a:r>
              <a:rPr lang="es-ES" baseline="0" noProof="0" dirty="0" smtClean="0"/>
              <a:t> y</a:t>
            </a:r>
            <a:r>
              <a:rPr lang="es-ES" noProof="0" dirty="0" smtClean="0"/>
              <a:t> escribir</a:t>
            </a:r>
            <a:r>
              <a:rPr lang="es-ES" baseline="0" noProof="0" dirty="0" smtClean="0"/>
              <a:t> el número que vendría a continuación, por ejemplo el 14 en la primera serie,</a:t>
            </a:r>
            <a:r>
              <a:rPr lang="es-ES" b="1" baseline="0" dirty="0" smtClean="0"/>
              <a:t> (clic)</a:t>
            </a:r>
            <a:r>
              <a:rPr lang="es-ES" baseline="0" noProof="0" dirty="0" smtClean="0"/>
              <a:t> el 14 en la segunda, </a:t>
            </a:r>
            <a:r>
              <a:rPr lang="es-ES" b="1" baseline="0" dirty="0" smtClean="0"/>
              <a:t>(clic)</a:t>
            </a:r>
            <a:r>
              <a:rPr lang="es-ES" baseline="0" noProof="0" dirty="0" smtClean="0"/>
              <a:t> 6 en la tercera, </a:t>
            </a:r>
            <a:r>
              <a:rPr lang="es-ES" b="1" baseline="0" dirty="0" smtClean="0"/>
              <a:t>(clic) </a:t>
            </a:r>
            <a:r>
              <a:rPr lang="es-ES" baseline="0" noProof="0" dirty="0" smtClean="0"/>
              <a:t>5 en la cuarta, </a:t>
            </a:r>
            <a:r>
              <a:rPr lang="es-ES" b="1" baseline="0" dirty="0" smtClean="0"/>
              <a:t>(clic)</a:t>
            </a:r>
            <a:r>
              <a:rPr lang="es-ES" baseline="0" noProof="0" dirty="0" smtClean="0"/>
              <a:t> 10,10 en la quinta, etc.</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En la</a:t>
            </a:r>
            <a:r>
              <a:rPr lang="es-ES" baseline="0" noProof="0" dirty="0" smtClean="0"/>
              <a:t> segunda prueba de razonamiento matemático, el alumno debe completar los espacios en blanco, es decir, la ficha del dominó, según el criterio lógico que gobierna cada serie. Por ejemplo, la ficha de la primera línea sería 0-0 </a:t>
            </a:r>
            <a:r>
              <a:rPr lang="es-ES" b="1" baseline="0" dirty="0" smtClean="0"/>
              <a:t>(clic)</a:t>
            </a:r>
            <a:r>
              <a:rPr lang="es-ES" baseline="0" noProof="0" dirty="0" smtClean="0"/>
              <a:t>, en la segunda fila sería 5-0 </a:t>
            </a:r>
            <a:r>
              <a:rPr lang="es-ES" b="1" baseline="0" dirty="0" smtClean="0"/>
              <a:t>(clic)</a:t>
            </a:r>
            <a:r>
              <a:rPr lang="es-ES" baseline="0" noProof="0" dirty="0" smtClean="0"/>
              <a:t> y en la tercera fila sería 3-5.</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La primera de las dos pruebas de razonamiento matemático interferido presenta al participante un círculo de ‘quesitos’ ordenados en el sentido de las agujas del reloj y éste debe completar</a:t>
            </a:r>
            <a:r>
              <a:rPr lang="es-ES" baseline="0" noProof="0" dirty="0" smtClean="0"/>
              <a:t> el quesito que falta siguiendo el criterio que gobierna la serie. Por ejemplo, 17 en la primera (sumamos +2), </a:t>
            </a:r>
            <a:r>
              <a:rPr lang="es-ES" b="1" baseline="0" dirty="0" smtClean="0"/>
              <a:t>(clic)</a:t>
            </a:r>
            <a:r>
              <a:rPr lang="es-ES" baseline="0" noProof="0" dirty="0" smtClean="0"/>
              <a:t> 38 en la segunda (sumamos n+1) a cada resultado previo, </a:t>
            </a:r>
            <a:r>
              <a:rPr lang="es-ES" b="1" baseline="0" dirty="0" smtClean="0"/>
              <a:t>(clic)</a:t>
            </a:r>
            <a:r>
              <a:rPr lang="es-ES" baseline="0" noProof="0" dirty="0" smtClean="0"/>
              <a:t> 11 en la tercera y 6 en la cuarta (multiplicar x n+1), </a:t>
            </a:r>
            <a:r>
              <a:rPr lang="es-ES" b="1" baseline="0" dirty="0" smtClean="0"/>
              <a:t>(clic)</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Esta prueba es parecida a la prueba 4 b, pero con una interferencia provocada</a:t>
            </a:r>
            <a:r>
              <a:rPr lang="es-ES" baseline="0" noProof="0" dirty="0" smtClean="0"/>
              <a:t> por la posición espacial de las fichas. En este ejemplo, la respuesta sería </a:t>
            </a:r>
            <a:r>
              <a:rPr lang="es-ES" sz="1200" kern="1200" dirty="0" smtClean="0">
                <a:solidFill>
                  <a:schemeClr val="tx1"/>
                </a:solidFill>
                <a:effectLst/>
                <a:latin typeface="+mn-lt"/>
                <a:ea typeface="+mn-ea"/>
                <a:cs typeface="+mn-cs"/>
              </a:rPr>
              <a:t>la D, pues los </a:t>
            </a:r>
            <a:r>
              <a:rPr lang="es-ES" sz="1200" kern="1200" dirty="0" err="1" smtClean="0">
                <a:solidFill>
                  <a:schemeClr val="tx1"/>
                </a:solidFill>
                <a:effectLst/>
                <a:latin typeface="+mn-lt"/>
                <a:ea typeface="+mn-ea"/>
                <a:cs typeface="+mn-cs"/>
              </a:rPr>
              <a:t>dígitos</a:t>
            </a:r>
            <a:r>
              <a:rPr lang="es-ES" sz="1200" kern="1200" dirty="0" smtClean="0">
                <a:solidFill>
                  <a:schemeClr val="tx1"/>
                </a:solidFill>
                <a:effectLst/>
                <a:latin typeface="+mn-lt"/>
                <a:ea typeface="+mn-ea"/>
                <a:cs typeface="+mn-cs"/>
              </a:rPr>
              <a:t> de la parte baja van creciendo de uno en uno, y los de la parte de arriba van </a:t>
            </a:r>
            <a:r>
              <a:rPr lang="es-ES" sz="1200" kern="1200" dirty="0" err="1" smtClean="0">
                <a:solidFill>
                  <a:schemeClr val="tx1"/>
                </a:solidFill>
                <a:effectLst/>
                <a:latin typeface="+mn-lt"/>
                <a:ea typeface="+mn-ea"/>
                <a:cs typeface="+mn-cs"/>
              </a:rPr>
              <a:t>reduciéndose</a:t>
            </a:r>
            <a:r>
              <a:rPr lang="es-ES" sz="1200" kern="1200" dirty="0" smtClean="0">
                <a:solidFill>
                  <a:schemeClr val="tx1"/>
                </a:solidFill>
                <a:effectLst/>
                <a:latin typeface="+mn-lt"/>
                <a:ea typeface="+mn-ea"/>
                <a:cs typeface="+mn-cs"/>
              </a:rPr>
              <a:t> de uno en uno. </a:t>
            </a:r>
            <a:r>
              <a:rPr lang="es-ES" sz="1200" kern="1200" dirty="0" err="1" smtClean="0">
                <a:solidFill>
                  <a:schemeClr val="tx1"/>
                </a:solidFill>
                <a:effectLst/>
                <a:latin typeface="+mn-lt"/>
                <a:ea typeface="+mn-ea"/>
                <a:cs typeface="+mn-cs"/>
              </a:rPr>
              <a:t>Asi</a:t>
            </a:r>
            <a:r>
              <a:rPr lang="es-ES" sz="1200" kern="1200" dirty="0" smtClean="0">
                <a:solidFill>
                  <a:schemeClr val="tx1"/>
                </a:solidFill>
                <a:effectLst/>
                <a:latin typeface="+mn-lt"/>
                <a:ea typeface="+mn-ea"/>
                <a:cs typeface="+mn-cs"/>
              </a:rPr>
              <a:t>́, la ficha correcta </a:t>
            </a:r>
            <a:r>
              <a:rPr lang="es-ES" sz="1200" kern="1200" dirty="0" err="1" smtClean="0">
                <a:solidFill>
                  <a:schemeClr val="tx1"/>
                </a:solidFill>
                <a:effectLst/>
                <a:latin typeface="+mn-lt"/>
                <a:ea typeface="+mn-ea"/>
                <a:cs typeface="+mn-cs"/>
              </a:rPr>
              <a:t>sería</a:t>
            </a:r>
            <a:r>
              <a:rPr lang="es-ES" sz="1200" kern="1200" dirty="0" smtClean="0">
                <a:solidFill>
                  <a:schemeClr val="tx1"/>
                </a:solidFill>
                <a:effectLst/>
                <a:latin typeface="+mn-lt"/>
                <a:ea typeface="+mn-ea"/>
                <a:cs typeface="+mn-cs"/>
              </a:rPr>
              <a:t> la 3-4. </a:t>
            </a:r>
            <a:r>
              <a:rPr lang="es-ES" b="1" baseline="0" dirty="0" smtClean="0"/>
              <a:t>(clic)</a:t>
            </a:r>
            <a:endParaRPr lang="es-E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Los grupos evaluados ...</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09:43</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grupo Evolución y Cognición Humana fue creado en la </a:t>
            </a:r>
            <a:r>
              <a:rPr lang="es-ES" baseline="0" dirty="0" smtClean="0"/>
              <a:t>de la </a:t>
            </a:r>
            <a:r>
              <a:rPr lang="es-ES" baseline="0" dirty="0" err="1" smtClean="0"/>
              <a:t>Universitat</a:t>
            </a:r>
            <a:r>
              <a:rPr lang="es-ES" baseline="0" dirty="0" smtClean="0"/>
              <a:t> de les Illes Balears en</a:t>
            </a:r>
            <a:r>
              <a:rPr lang="es-ES" dirty="0" smtClean="0"/>
              <a:t> el año 2000.</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Sus investigaciones se fundamentan en las pistas psicológicas, psicopatológicas</a:t>
            </a:r>
            <a:r>
              <a:rPr lang="es-ES" baseline="0" dirty="0" smtClean="0"/>
              <a:t> y</a:t>
            </a:r>
            <a:r>
              <a:rPr lang="es-ES" dirty="0" smtClean="0"/>
              <a:t> paleontológicas de la naturaleza humana.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Los estudios llevados a cabo hasta ahora se han centrado principalmente en los rasgos que distinguen al ser humano de otras especies.</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Fueron, por una parte, los alumnos</a:t>
            </a:r>
            <a:r>
              <a:rPr lang="es-ES" baseline="0" noProof="0" dirty="0" smtClean="0"/>
              <a:t> de 6º de educación primaria del Centro Inglés de Cádiz, que en el momento de la prueba llevaban unos dos años de trabajo dentro de la metodología del programa UCMAS y, </a:t>
            </a:r>
            <a:r>
              <a:rPr lang="es-ES" b="1" baseline="0" dirty="0" smtClean="0"/>
              <a:t>(clic)</a:t>
            </a:r>
            <a:r>
              <a:rPr lang="es-ES" baseline="0" noProof="0" dirty="0" smtClean="0"/>
              <a:t> por otra parte, alumnos de la misma edad, de 6º curso de primaria, del Colegio </a:t>
            </a:r>
            <a:r>
              <a:rPr lang="es-ES" baseline="0" noProof="0" dirty="0" err="1" smtClean="0"/>
              <a:t>Sant</a:t>
            </a:r>
            <a:r>
              <a:rPr lang="es-ES" baseline="0" noProof="0" dirty="0" smtClean="0"/>
              <a:t> Josep </a:t>
            </a:r>
            <a:r>
              <a:rPr lang="es-ES" baseline="0" noProof="0" dirty="0" err="1" smtClean="0"/>
              <a:t>Obrer</a:t>
            </a:r>
            <a:r>
              <a:rPr lang="es-ES" baseline="0" noProof="0" dirty="0" smtClean="0"/>
              <a:t>, de Palma, que no han tenido ningún contacto con esta metodología.</a:t>
            </a:r>
          </a:p>
          <a:p>
            <a:r>
              <a:rPr lang="es-ES" baseline="0" noProof="0" dirty="0" smtClean="0"/>
              <a:t>El grupo de Cádiz es el grupo experimental y el grupo de Palma es el grupo Control que nos proporcionará el contraste.</a:t>
            </a:r>
          </a:p>
          <a:p>
            <a:r>
              <a:rPr lang="es-ES" b="1" baseline="0" dirty="0" smtClean="0"/>
              <a:t>(clic) </a:t>
            </a:r>
            <a:r>
              <a:rPr lang="es-ES" noProof="0" dirty="0" smtClean="0"/>
              <a:t>Se han descartado las puntuaciones extremas en ambos casos para no introducir elementos de distorsión estadística que harían más difícil el análisis.</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Veamos ahora brevemente algunas definiciones de conceptos que se han utilizado...</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09:43</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Estas definiciones pertenecen</a:t>
            </a:r>
            <a:r>
              <a:rPr lang="es-ES" baseline="0" dirty="0" smtClean="0"/>
              <a:t> al campo de la estadística y algunas son más familiares, como la media estadística, mientras que otras son más técnicas. Concretamente, </a:t>
            </a:r>
            <a:r>
              <a:rPr lang="es-ES" b="1" baseline="0" dirty="0" smtClean="0"/>
              <a:t>(clic) </a:t>
            </a:r>
            <a:r>
              <a:rPr lang="es-ES" baseline="0" dirty="0" smtClean="0"/>
              <a:t>apuntamos lo que se entiende por desviación típica, que sería la medida del grado de dispersión de los datos con respecto al valor promedio, y </a:t>
            </a:r>
            <a:r>
              <a:rPr lang="es-ES" b="1" baseline="0" dirty="0" smtClean="0"/>
              <a:t>(clic)</a:t>
            </a:r>
            <a:r>
              <a:rPr lang="es-ES" baseline="0" dirty="0" smtClean="0"/>
              <a:t> el valor de ‘P’, que sería la probabilidad de que un resultado individual se aleje de la media estadística. Estos dos conceptos son importantes para poder llegar a la conclusión de si los resultados del grupo son suficientemente significativos o no.</a:t>
            </a:r>
            <a:endParaRPr lang="es-ES" dirty="0"/>
          </a:p>
        </p:txBody>
      </p:sp>
      <p:sp>
        <p:nvSpPr>
          <p:cNvPr id="4" name="Marcador de número de diapositiva 3"/>
          <p:cNvSpPr>
            <a:spLocks noGrp="1"/>
          </p:cNvSpPr>
          <p:nvPr>
            <p:ph type="sldNum" sz="quarter" idx="10"/>
          </p:nvPr>
        </p:nvSpPr>
        <p:spPr/>
        <p:txBody>
          <a:bodyPr/>
          <a:lstStyle/>
          <a:p>
            <a:fld id="{AA141E7C-7492-4250-8C48-3FC4CFA760C8}" type="slidenum">
              <a:rPr lang="es-ES" smtClean="0"/>
              <a:t>22</a:t>
            </a:fld>
            <a:endParaRPr lang="es-ES"/>
          </a:p>
        </p:txBody>
      </p:sp>
    </p:spTree>
    <p:extLst>
      <p:ext uri="{BB962C8B-B14F-4D97-AF65-F5344CB8AC3E}">
        <p14:creationId xmlns:p14="http://schemas.microsoft.com/office/powerpoint/2010/main" val="3809055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Veamos los resultados que se obtuvieron ...</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09:43</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El resultado de esta prueba de atención es que los alumnos del grupo UCMAS consiguen enlazar mayor número de puntos que los alumnos del grupo control. El</a:t>
            </a:r>
            <a:r>
              <a:rPr lang="es-ES" baseline="0" noProof="0" dirty="0" smtClean="0"/>
              <a:t> hecho de que el valor de ‘p’ sea inferior a 0,05 nos indica que la probabilidad de que un alumno cualquiera del grupo control obtenga un resultado peor que un alumno cualquiera del grupo UCMAS es altamente improbable y, por lo tanto, podemos considerar que el resultado es significativo.</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En la prueba de flexibilidad cognitiva, los alumnos del grupo UCMAS también obtienen un resultado superior a los alumnos del grupo control. Además, el valor de ‘p’ nos</a:t>
            </a:r>
            <a:r>
              <a:rPr lang="es-ES" baseline="0" noProof="0" dirty="0" smtClean="0"/>
              <a:t> dice que los resultados son claramente significativos.</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También</a:t>
            </a:r>
            <a:r>
              <a:rPr lang="es-ES" baseline="0" noProof="0" dirty="0" smtClean="0"/>
              <a:t> en la prueba de cálculo aritmético, los alumnos del Centro Inglés obtienen mejores resultados que los alumnos del grupo control, tanto si contamos el total de aciertos menos errores ...</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 como si contamos el total de respuestas emitidas. En este caso, si dejamos de lado las</a:t>
            </a:r>
            <a:r>
              <a:rPr lang="es-ES" baseline="0" noProof="0" dirty="0" smtClean="0"/>
              <a:t> respuestas erróneas, también vemos que los alumnos que han trabajado dentro del programa UCMAS son más rápidos. </a:t>
            </a:r>
            <a:r>
              <a:rPr lang="es-ES" b="1" baseline="0" dirty="0" smtClean="0"/>
              <a:t>(clic)</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En las dos pruebas de razonamiento matemático, las diferencias entre los alumnos del grupo control y los alumnos</a:t>
            </a:r>
            <a:r>
              <a:rPr lang="es-ES" baseline="0" noProof="0" dirty="0" smtClean="0"/>
              <a:t> de UCMAS son pequeñas, pero apuntan que hay una ligera tendencia estadística </a:t>
            </a:r>
            <a:r>
              <a:rPr lang="es-ES" b="1" baseline="0" dirty="0" smtClean="0"/>
              <a:t>(clic)</a:t>
            </a:r>
            <a:r>
              <a:rPr lang="es-ES" baseline="0" noProof="0" dirty="0" smtClean="0"/>
              <a:t> a favor del grupo UCMAS. Para confirmar estos datos sería necesario disponer de una muestra de alumnos mayor, cosa que por el momento no ha sido posible.</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En</a:t>
            </a:r>
            <a:r>
              <a:rPr lang="es-ES" baseline="0" noProof="0" dirty="0" smtClean="0"/>
              <a:t> la prueba de razonamiento matemático espacial, volvemos a encontrar resultados superiores para los alumnos del grupo UCMAS, tanto si la prueba se efectúa con números ...</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Entre</a:t>
            </a:r>
            <a:r>
              <a:rPr lang="es-ES" baseline="0" dirty="0" smtClean="0"/>
              <a:t> junio y setiembre de  2012, el equipo de investigación EVOCOG llevó a cabo unas pruebas de evaluación de diversas habilidades intelectuales en dos colegios: el Centro Inglés del Puerto de Santa María, en Cádiz, y el </a:t>
            </a:r>
            <a:r>
              <a:rPr lang="es-ES" baseline="0" dirty="0" err="1" smtClean="0"/>
              <a:t>Col·legi</a:t>
            </a:r>
            <a:r>
              <a:rPr lang="es-ES" baseline="0" dirty="0" smtClean="0"/>
              <a:t> </a:t>
            </a:r>
            <a:r>
              <a:rPr lang="es-ES" baseline="0" dirty="0" err="1" smtClean="0"/>
              <a:t>Sant</a:t>
            </a:r>
            <a:r>
              <a:rPr lang="es-ES" baseline="0" dirty="0" smtClean="0"/>
              <a:t> Josep </a:t>
            </a:r>
            <a:r>
              <a:rPr lang="es-ES" baseline="0" dirty="0" err="1" smtClean="0"/>
              <a:t>Obrer</a:t>
            </a:r>
            <a:r>
              <a:rPr lang="es-ES" baseline="0" dirty="0" smtClean="0"/>
              <a:t>, de Palma.</a:t>
            </a:r>
          </a:p>
          <a:p>
            <a:endParaRPr lang="es-ES" baseline="0" dirty="0" smtClean="0"/>
          </a:p>
          <a:p>
            <a:r>
              <a:rPr lang="es-ES" baseline="0" dirty="0" smtClean="0"/>
              <a:t>Estas pruebas fueron analizadas y baremadas entre octubre de 2012 y marzo de 2013 y los resultados se presentan en las diapositivas siguientes.</a:t>
            </a:r>
            <a:endParaRPr lang="es-ES" dirty="0"/>
          </a:p>
        </p:txBody>
      </p:sp>
      <p:sp>
        <p:nvSpPr>
          <p:cNvPr id="4" name="Marcador de número de diapositiva 3"/>
          <p:cNvSpPr>
            <a:spLocks noGrp="1"/>
          </p:cNvSpPr>
          <p:nvPr>
            <p:ph type="sldNum" sz="quarter" idx="10"/>
          </p:nvPr>
        </p:nvSpPr>
        <p:spPr/>
        <p:txBody>
          <a:bodyPr/>
          <a:lstStyle/>
          <a:p>
            <a:fld id="{AA141E7C-7492-4250-8C48-3FC4CFA760C8}" type="slidenum">
              <a:rPr lang="es-ES" smtClean="0"/>
              <a:t>3</a:t>
            </a:fld>
            <a:endParaRPr lang="es-ES"/>
          </a:p>
        </p:txBody>
      </p:sp>
    </p:spTree>
    <p:extLst>
      <p:ext uri="{BB962C8B-B14F-4D97-AF65-F5344CB8AC3E}">
        <p14:creationId xmlns:p14="http://schemas.microsoft.com/office/powerpoint/2010/main" val="2096132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 como si se efectúa con fichas del dominó.</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09:38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Vamos</a:t>
            </a:r>
            <a:r>
              <a:rPr lang="es-ES" baseline="0" noProof="0" dirty="0" smtClean="0"/>
              <a:t> a ver para terminar las conclusiones que nos apuntan desde el equipo de investigación.</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09:44</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ES" dirty="0" smtClean="0"/>
              <a:t>Los contrastes estadísticos de las hipótesis llevaron a rechazar la hipótesis inicial y a aceptar la hipótesis alternativa, esto es, que los niños de uno de los grupos puntúan más alto que los del otro del grupo, siendo la dirección de esta diferencia marcada por la media de las puntuaciones de cada grupo. </a:t>
            </a:r>
          </a:p>
          <a:p>
            <a:pPr marL="0" indent="0" algn="just">
              <a:buNone/>
            </a:pPr>
            <a:r>
              <a:rPr lang="es-ES" dirty="0" smtClean="0"/>
              <a:t>En suma, los niños entrenados en el uso del ábaco mental han puntuado significativamente más alto en los test de </a:t>
            </a:r>
            <a:r>
              <a:rPr lang="es-ES" b="1" baseline="0" dirty="0" smtClean="0"/>
              <a:t>(clic)</a:t>
            </a:r>
            <a:r>
              <a:rPr lang="es-ES" dirty="0" smtClean="0"/>
              <a:t> atención, </a:t>
            </a:r>
            <a:r>
              <a:rPr lang="es-ES" b="1" baseline="0" dirty="0" smtClean="0"/>
              <a:t>(clic) </a:t>
            </a:r>
            <a:r>
              <a:rPr lang="es-ES" dirty="0" smtClean="0"/>
              <a:t>flexibilidad cognitiva, y </a:t>
            </a:r>
            <a:r>
              <a:rPr lang="es-ES" b="1" baseline="0" dirty="0" smtClean="0"/>
              <a:t>(clic)</a:t>
            </a:r>
            <a:r>
              <a:rPr lang="es-ES" dirty="0" smtClean="0"/>
              <a:t> cálculo numérico.</a:t>
            </a:r>
            <a:endParaRPr lang="es-ES_tradnl" dirty="0" smtClean="0"/>
          </a:p>
        </p:txBody>
      </p:sp>
      <p:sp>
        <p:nvSpPr>
          <p:cNvPr id="4" name="Marcador de número de diapositiva 3"/>
          <p:cNvSpPr>
            <a:spLocks noGrp="1"/>
          </p:cNvSpPr>
          <p:nvPr>
            <p:ph type="sldNum" sz="quarter" idx="10"/>
          </p:nvPr>
        </p:nvSpPr>
        <p:spPr/>
        <p:txBody>
          <a:bodyPr/>
          <a:lstStyle/>
          <a:p>
            <a:fld id="{AA141E7C-7492-4250-8C48-3FC4CFA760C8}" type="slidenum">
              <a:rPr lang="es-ES" smtClean="0"/>
              <a:t>32</a:t>
            </a:fld>
            <a:endParaRPr lang="es-ES"/>
          </a:p>
        </p:txBody>
      </p:sp>
    </p:spTree>
    <p:extLst>
      <p:ext uri="{BB962C8B-B14F-4D97-AF65-F5344CB8AC3E}">
        <p14:creationId xmlns:p14="http://schemas.microsoft.com/office/powerpoint/2010/main" val="3781559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ES" dirty="0" smtClean="0"/>
              <a:t>La aceptación de la hipótesis alternativa implica que si escogiéramos al azar a un niño del grupo de UCMAS y a otro del grupo que no ha sido entrenado en UCMAS, el </a:t>
            </a:r>
            <a:r>
              <a:rPr lang="es-ES" b="1" dirty="0" smtClean="0">
                <a:solidFill>
                  <a:srgbClr val="FF0000"/>
                </a:solidFill>
              </a:rPr>
              <a:t>99.95%</a:t>
            </a:r>
            <a:r>
              <a:rPr lang="es-ES" dirty="0" smtClean="0"/>
              <a:t> de las veces, el niño de UCMAS va a tener: </a:t>
            </a:r>
            <a:r>
              <a:rPr lang="es-ES" b="1" baseline="0" dirty="0" smtClean="0"/>
              <a:t>(clic)</a:t>
            </a:r>
            <a:endParaRPr lang="es-ES" dirty="0" smtClean="0"/>
          </a:p>
          <a:p>
            <a:pPr algn="just">
              <a:buFont typeface="Wingdings" charset="2"/>
              <a:buChar char="ü"/>
            </a:pPr>
            <a:r>
              <a:rPr lang="es-ES" dirty="0" smtClean="0">
                <a:solidFill>
                  <a:srgbClr val="008000"/>
                </a:solidFill>
              </a:rPr>
              <a:t>   una mejor atención </a:t>
            </a:r>
            <a:r>
              <a:rPr lang="es-ES" b="1" baseline="0" dirty="0" smtClean="0"/>
              <a:t>(clic)</a:t>
            </a:r>
            <a:endParaRPr lang="es-ES" dirty="0" smtClean="0">
              <a:solidFill>
                <a:srgbClr val="008000"/>
              </a:solidFill>
            </a:endParaRPr>
          </a:p>
          <a:p>
            <a:pPr algn="just">
              <a:buFont typeface="Wingdings" charset="2"/>
              <a:buChar char="ü"/>
            </a:pPr>
            <a:r>
              <a:rPr lang="es-ES" dirty="0" smtClean="0">
                <a:solidFill>
                  <a:srgbClr val="008000"/>
                </a:solidFill>
              </a:rPr>
              <a:t>   mayor flexibilidad cognitiva  </a:t>
            </a:r>
            <a:r>
              <a:rPr lang="es-ES" b="1" baseline="0" dirty="0" smtClean="0"/>
              <a:t>(clic)</a:t>
            </a:r>
            <a:endParaRPr lang="es-ES" dirty="0" smtClean="0">
              <a:solidFill>
                <a:srgbClr val="008000"/>
              </a:solidFill>
            </a:endParaRPr>
          </a:p>
          <a:p>
            <a:pPr algn="just">
              <a:buFont typeface="Wingdings" charset="2"/>
              <a:buChar char="ü"/>
            </a:pPr>
            <a:r>
              <a:rPr lang="es-ES" dirty="0" smtClean="0">
                <a:solidFill>
                  <a:srgbClr val="008000"/>
                </a:solidFill>
              </a:rPr>
              <a:t>   habilidad para el cálculo numérico </a:t>
            </a:r>
            <a:r>
              <a:rPr lang="es-ES" b="1" baseline="0" dirty="0" smtClean="0"/>
              <a:t>(clic)</a:t>
            </a:r>
            <a:endParaRPr lang="es-ES" dirty="0" smtClean="0"/>
          </a:p>
          <a:p>
            <a:pPr marL="0" indent="0" algn="just">
              <a:buNone/>
            </a:pPr>
            <a:r>
              <a:rPr lang="es-ES" dirty="0" smtClean="0"/>
              <a:t>que el niño que no ha sido entrenado en el uso del ábaco mental.</a:t>
            </a:r>
            <a:endParaRPr lang="es-ES_tradnl" dirty="0" smtClean="0"/>
          </a:p>
        </p:txBody>
      </p:sp>
      <p:sp>
        <p:nvSpPr>
          <p:cNvPr id="4" name="Marcador de número de diapositiva 3"/>
          <p:cNvSpPr>
            <a:spLocks noGrp="1"/>
          </p:cNvSpPr>
          <p:nvPr>
            <p:ph type="sldNum" sz="quarter" idx="10"/>
          </p:nvPr>
        </p:nvSpPr>
        <p:spPr/>
        <p:txBody>
          <a:bodyPr/>
          <a:lstStyle/>
          <a:p>
            <a:fld id="{AA141E7C-7492-4250-8C48-3FC4CFA760C8}" type="slidenum">
              <a:rPr lang="es-ES" smtClean="0"/>
              <a:t>33</a:t>
            </a:fld>
            <a:endParaRPr lang="es-ES"/>
          </a:p>
        </p:txBody>
      </p:sp>
    </p:spTree>
    <p:extLst>
      <p:ext uri="{BB962C8B-B14F-4D97-AF65-F5344CB8AC3E}">
        <p14:creationId xmlns:p14="http://schemas.microsoft.com/office/powerpoint/2010/main" val="3089855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 esto es todo por</a:t>
            </a:r>
            <a:r>
              <a:rPr lang="es-ES" baseline="0" dirty="0" smtClean="0"/>
              <a:t> el momento. ahora hemos de hablar sobre lo que podemos hacer en el futuro.</a:t>
            </a:r>
            <a:endParaRPr lang="es-ES" dirty="0"/>
          </a:p>
        </p:txBody>
      </p:sp>
      <p:sp>
        <p:nvSpPr>
          <p:cNvPr id="4" name="Marcador de número de diapositiva 3"/>
          <p:cNvSpPr>
            <a:spLocks noGrp="1"/>
          </p:cNvSpPr>
          <p:nvPr>
            <p:ph type="sldNum" sz="quarter" idx="10"/>
          </p:nvPr>
        </p:nvSpPr>
        <p:spPr/>
        <p:txBody>
          <a:bodyPr/>
          <a:lstStyle/>
          <a:p>
            <a:fld id="{AA141E7C-7492-4250-8C48-3FC4CFA760C8}" type="slidenum">
              <a:rPr lang="es-ES" smtClean="0"/>
              <a:t>34</a:t>
            </a:fld>
            <a:endParaRPr lang="es-ES"/>
          </a:p>
        </p:txBody>
      </p:sp>
    </p:spTree>
    <p:extLst>
      <p:ext uri="{BB962C8B-B14F-4D97-AF65-F5344CB8AC3E}">
        <p14:creationId xmlns:p14="http://schemas.microsoft.com/office/powerpoint/2010/main" val="399037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Veamos cuál es la hipótesis que sirve como punto de partida</a:t>
            </a:r>
            <a:r>
              <a:rPr lang="es-ES" baseline="0" noProof="0" dirty="0" smtClean="0"/>
              <a:t> de esta investigación.</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09:43</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 trata de evaluar si el programa UCMAS produce alguna diferencia</a:t>
            </a:r>
            <a:r>
              <a:rPr lang="es-ES" baseline="0" dirty="0" smtClean="0"/>
              <a:t> significativa en determinadas habilidades intelectuales, tales como la atención </a:t>
            </a:r>
            <a:r>
              <a:rPr lang="es-ES" b="1" baseline="0" dirty="0" smtClean="0"/>
              <a:t>(clic)</a:t>
            </a:r>
            <a:r>
              <a:rPr lang="es-ES" baseline="0" dirty="0" smtClean="0"/>
              <a:t>, la flexibilidad cognitiva </a:t>
            </a:r>
            <a:r>
              <a:rPr lang="es-ES" b="1" baseline="0" dirty="0" smtClean="0"/>
              <a:t>(clic)</a:t>
            </a:r>
            <a:r>
              <a:rPr lang="es-ES" baseline="0" dirty="0" smtClean="0"/>
              <a:t>, el cálculo </a:t>
            </a:r>
            <a:r>
              <a:rPr lang="es-ES" b="1" baseline="0" dirty="0" smtClean="0"/>
              <a:t>(clic)</a:t>
            </a:r>
            <a:r>
              <a:rPr lang="es-ES" baseline="0" dirty="0" smtClean="0"/>
              <a:t> y el razonamiento matemático </a:t>
            </a:r>
            <a:r>
              <a:rPr lang="es-ES" b="1" baseline="0" dirty="0" smtClean="0"/>
              <a:t>(clic)</a:t>
            </a:r>
            <a:r>
              <a:rPr lang="es-ES" baseline="0" dirty="0" smtClean="0"/>
              <a:t>.</a:t>
            </a:r>
            <a:endParaRPr lang="es-ES" dirty="0" smtClean="0"/>
          </a:p>
          <a:p>
            <a:pPr marL="0" indent="0" algn="just">
              <a:buNone/>
            </a:pPr>
            <a:r>
              <a:rPr lang="es-ES" dirty="0" smtClean="0"/>
              <a:t>La</a:t>
            </a:r>
            <a:r>
              <a:rPr lang="es-ES" baseline="0" dirty="0" smtClean="0"/>
              <a:t> h</a:t>
            </a:r>
            <a:r>
              <a:rPr lang="es-ES" dirty="0" smtClean="0"/>
              <a:t>ipótesis de partida</a:t>
            </a:r>
            <a:r>
              <a:rPr lang="es-ES" baseline="0" dirty="0" smtClean="0"/>
              <a:t> presupone que a</a:t>
            </a:r>
            <a:r>
              <a:rPr lang="es-ES" dirty="0" smtClean="0"/>
              <a:t>mbos grupos de niños obtienen las mismas puntuaciones en los test para evaluar la atención, flexibilidad cognitiva, cálculo aritmético, y razonamiento matemático. </a:t>
            </a:r>
          </a:p>
          <a:p>
            <a:pPr marL="0" indent="0" algn="just">
              <a:buNone/>
            </a:pPr>
            <a:r>
              <a:rPr lang="es-ES" dirty="0" smtClean="0"/>
              <a:t>Con los datos de los alumnos se procedió a realizar </a:t>
            </a:r>
            <a:r>
              <a:rPr lang="es-ES" b="1" baseline="0" dirty="0" smtClean="0"/>
              <a:t>(clic) </a:t>
            </a:r>
            <a:r>
              <a:rPr lang="es-ES" dirty="0" smtClean="0"/>
              <a:t>una serie de contrastes estadísticos en los que se puso a prueba esta hipótesis comparándola </a:t>
            </a:r>
            <a:r>
              <a:rPr lang="es-ES" b="1" baseline="0" dirty="0" smtClean="0"/>
              <a:t>(clic) </a:t>
            </a:r>
            <a:r>
              <a:rPr lang="es-ES" dirty="0" smtClean="0"/>
              <a:t>con la hipótesis alternativa, la cual consiste en que sí existen diferencias entre ambos grupos de niños.</a:t>
            </a:r>
            <a:endParaRPr lang="es-ES_tradnl" dirty="0"/>
          </a:p>
        </p:txBody>
      </p:sp>
      <p:sp>
        <p:nvSpPr>
          <p:cNvPr id="4" name="Marcador de número de diapositiva 3"/>
          <p:cNvSpPr>
            <a:spLocks noGrp="1"/>
          </p:cNvSpPr>
          <p:nvPr>
            <p:ph type="sldNum" sz="quarter" idx="10"/>
          </p:nvPr>
        </p:nvSpPr>
        <p:spPr/>
        <p:txBody>
          <a:bodyPr/>
          <a:lstStyle/>
          <a:p>
            <a:fld id="{AA141E7C-7492-4250-8C48-3FC4CFA760C8}" type="slidenum">
              <a:rPr lang="es-ES" smtClean="0"/>
              <a:t>5</a:t>
            </a:fld>
            <a:endParaRPr lang="es-ES"/>
          </a:p>
        </p:txBody>
      </p:sp>
    </p:spTree>
    <p:extLst>
      <p:ext uri="{BB962C8B-B14F-4D97-AF65-F5344CB8AC3E}">
        <p14:creationId xmlns:p14="http://schemas.microsoft.com/office/powerpoint/2010/main" val="155282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Veamos</a:t>
            </a:r>
            <a:r>
              <a:rPr lang="es-ES" baseline="0" noProof="0" dirty="0" smtClean="0"/>
              <a:t> con algo más de detalle estas habilidades y capacidades intelectuales que hemos mencionado ...</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09:43</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Definimos la atención como un proceso psicológico que permite centrase de manera selectiva en un aspecto de nuestro entorno, en detrimento del resto de elementos que configuran este entorno. </a:t>
            </a:r>
            <a:r>
              <a:rPr lang="es-ES" b="1" baseline="0" dirty="0" smtClean="0"/>
              <a:t>(clic)</a:t>
            </a:r>
            <a:endParaRPr lang="es-ES" dirty="0" smtClean="0"/>
          </a:p>
          <a:p>
            <a:r>
              <a:rPr lang="es-ES" dirty="0" smtClean="0"/>
              <a:t>Por su parte, la flexibilidad cognitiva es la capacidad de cambiar entre tareas que requieren procesos y mecanismos de razonamiento diferentes, sin que este cambio afecte ni a la calidad ni</a:t>
            </a:r>
            <a:r>
              <a:rPr lang="es-ES" baseline="0" dirty="0" smtClean="0"/>
              <a:t> a la velocidad de ejecución.</a:t>
            </a:r>
            <a:r>
              <a:rPr lang="es-ES" b="1" baseline="0" dirty="0" smtClean="0"/>
              <a:t> (clic)</a:t>
            </a:r>
            <a:endParaRPr lang="es-ES" baseline="0" dirty="0" smtClean="0"/>
          </a:p>
          <a:p>
            <a:r>
              <a:rPr lang="es-ES" baseline="0" dirty="0" smtClean="0"/>
              <a:t>El cálculo, todos sabemos qué es.</a:t>
            </a:r>
            <a:r>
              <a:rPr lang="es-ES" b="1" baseline="0" dirty="0" smtClean="0"/>
              <a:t> (clic)</a:t>
            </a:r>
            <a:endParaRPr lang="es-ES" baseline="0" dirty="0" smtClean="0"/>
          </a:p>
          <a:p>
            <a:r>
              <a:rPr lang="es-ES" baseline="0" dirty="0" smtClean="0"/>
              <a:t>El razonamiento matemático lo diferenciamos del concepto de cálculo y lo definimos como la capacidad de entender la lógica implícita en un razonamiento o secuencia de elementos ordenados. </a:t>
            </a:r>
            <a:r>
              <a:rPr lang="es-ES" b="1" baseline="0" dirty="0" smtClean="0"/>
              <a:t>(clic)</a:t>
            </a:r>
          </a:p>
          <a:p>
            <a:r>
              <a:rPr lang="es-ES" baseline="0" dirty="0" smtClean="0"/>
              <a:t>Dentro del razonamiento matemático, también, distinguimos entre el razonamiento que podríamos llamar ‘puro’ y el razonamiento interferido, que introduce elementos relativos al espacio combinados con los elementos lógico-matemáticos.</a:t>
            </a:r>
          </a:p>
          <a:p>
            <a:r>
              <a:rPr lang="es-ES" baseline="0" dirty="0" smtClean="0"/>
              <a:t>Después veremos diferentes ejemplos de cada uno de estos conceptos y los entenderemos mejor. </a:t>
            </a:r>
            <a:endParaRPr lang="es-ES" dirty="0"/>
          </a:p>
        </p:txBody>
      </p:sp>
      <p:sp>
        <p:nvSpPr>
          <p:cNvPr id="4" name="Marcador de número de diapositiva 3"/>
          <p:cNvSpPr>
            <a:spLocks noGrp="1"/>
          </p:cNvSpPr>
          <p:nvPr>
            <p:ph type="sldNum" sz="quarter" idx="10"/>
          </p:nvPr>
        </p:nvSpPr>
        <p:spPr/>
        <p:txBody>
          <a:bodyPr/>
          <a:lstStyle/>
          <a:p>
            <a:fld id="{AA141E7C-7492-4250-8C48-3FC4CFA760C8}" type="slidenum">
              <a:rPr lang="es-ES" smtClean="0"/>
              <a:t>7</a:t>
            </a:fld>
            <a:endParaRPr lang="es-ES"/>
          </a:p>
        </p:txBody>
      </p:sp>
    </p:spTree>
    <p:extLst>
      <p:ext uri="{BB962C8B-B14F-4D97-AF65-F5344CB8AC3E}">
        <p14:creationId xmlns:p14="http://schemas.microsoft.com/office/powerpoint/2010/main" val="350627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smtClean="0"/>
              <a:t>Por lo que hace a las pruebas que se han realizado ...</a:t>
            </a:r>
            <a:endParaRPr lang="es-ES" noProof="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04/11/14 09:43</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 presentaron a los alumnos participantes siete pruebas diferentes, una de atención </a:t>
            </a:r>
            <a:r>
              <a:rPr lang="es-ES" b="1" baseline="0" dirty="0" smtClean="0"/>
              <a:t>(clic)</a:t>
            </a:r>
            <a:r>
              <a:rPr lang="es-ES" dirty="0" smtClean="0"/>
              <a:t>, una de flexibilidad cognitiva </a:t>
            </a:r>
            <a:r>
              <a:rPr lang="es-ES" b="1" baseline="0" dirty="0" smtClean="0"/>
              <a:t>(clic)</a:t>
            </a:r>
            <a:r>
              <a:rPr lang="es-ES" dirty="0" smtClean="0"/>
              <a:t>, una de</a:t>
            </a:r>
            <a:r>
              <a:rPr lang="es-ES" baseline="0" dirty="0" smtClean="0"/>
              <a:t> cálculo puro </a:t>
            </a:r>
            <a:r>
              <a:rPr lang="es-ES" b="1" baseline="0" dirty="0" smtClean="0"/>
              <a:t>(clic)</a:t>
            </a:r>
            <a:r>
              <a:rPr lang="es-ES" baseline="0" dirty="0" smtClean="0"/>
              <a:t>, dos de razonamiento matemático </a:t>
            </a:r>
            <a:r>
              <a:rPr lang="es-ES" b="1" baseline="0" dirty="0" smtClean="0"/>
              <a:t>(clic) </a:t>
            </a:r>
            <a:r>
              <a:rPr lang="es-ES" baseline="0" dirty="0" smtClean="0"/>
              <a:t>y dos más de razonamiento matemático – espacial (o interferido).</a:t>
            </a:r>
            <a:endParaRPr lang="es-ES" dirty="0"/>
          </a:p>
        </p:txBody>
      </p:sp>
      <p:sp>
        <p:nvSpPr>
          <p:cNvPr id="4" name="Marcador de número de diapositiva 3"/>
          <p:cNvSpPr>
            <a:spLocks noGrp="1"/>
          </p:cNvSpPr>
          <p:nvPr>
            <p:ph type="sldNum" sz="quarter" idx="10"/>
          </p:nvPr>
        </p:nvSpPr>
        <p:spPr/>
        <p:txBody>
          <a:bodyPr/>
          <a:lstStyle/>
          <a:p>
            <a:fld id="{AA141E7C-7492-4250-8C48-3FC4CFA760C8}" type="slidenum">
              <a:rPr lang="es-ES" smtClean="0"/>
              <a:t>9</a:t>
            </a:fld>
            <a:endParaRPr lang="es-ES"/>
          </a:p>
        </p:txBody>
      </p:sp>
    </p:spTree>
    <p:extLst>
      <p:ext uri="{BB962C8B-B14F-4D97-AF65-F5344CB8AC3E}">
        <p14:creationId xmlns:p14="http://schemas.microsoft.com/office/powerpoint/2010/main" val="335156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A847CFC-816F-41D0-AAC0-9BF4FEBC753E}" type="datetimeFigureOut">
              <a:rPr lang="es-ES" smtClean="0"/>
              <a:t>04/11/14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57B0AA-AC8E-4463-ADAC-E87D09B82E4F}" type="slidenum">
              <a:rPr lang="en-US" smtClean="0"/>
              <a:t>‹Nr.›</a:t>
            </a:fld>
            <a:endParaRPr lang="en-US"/>
          </a:p>
        </p:txBody>
      </p:sp>
    </p:spTree>
    <p:extLst>
      <p:ext uri="{BB962C8B-B14F-4D97-AF65-F5344CB8AC3E}">
        <p14:creationId xmlns:p14="http://schemas.microsoft.com/office/powerpoint/2010/main" val="261029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A847CFC-816F-41D0-AAC0-9BF4FEBC753E}" type="datetimeFigureOut">
              <a:rPr lang="es-ES" smtClean="0"/>
              <a:t>04/11/14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2FADFE-3B8F-471C-ABF0-DBC7717ECBBC}" type="slidenum">
              <a:rPr lang="es-ES" smtClean="0"/>
              <a:t>‹Nr.›</a:t>
            </a:fld>
            <a:endParaRPr lang="es-ES"/>
          </a:p>
        </p:txBody>
      </p:sp>
    </p:spTree>
    <p:extLst>
      <p:ext uri="{BB962C8B-B14F-4D97-AF65-F5344CB8AC3E}">
        <p14:creationId xmlns:p14="http://schemas.microsoft.com/office/powerpoint/2010/main" val="100907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A847CFC-816F-41D0-AAC0-9BF4FEBC753E}" type="datetimeFigureOut">
              <a:rPr lang="es-ES" smtClean="0"/>
              <a:t>04/11/14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2FADFE-3B8F-471C-ABF0-DBC7717ECBBC}" type="slidenum">
              <a:rPr lang="es-ES" smtClean="0"/>
              <a:t>‹Nr.›</a:t>
            </a:fld>
            <a:endParaRPr lang="es-ES"/>
          </a:p>
        </p:txBody>
      </p:sp>
    </p:spTree>
    <p:extLst>
      <p:ext uri="{BB962C8B-B14F-4D97-AF65-F5344CB8AC3E}">
        <p14:creationId xmlns:p14="http://schemas.microsoft.com/office/powerpoint/2010/main" val="155923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856146901"/>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A847CFC-816F-41D0-AAC0-9BF4FEBC753E}" type="datetimeFigureOut">
              <a:rPr lang="es-ES" smtClean="0"/>
              <a:t>04/11/14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2FADFE-3B8F-471C-ABF0-DBC7717ECBBC}" type="slidenum">
              <a:rPr lang="es-ES" smtClean="0"/>
              <a:t>‹Nr.›</a:t>
            </a:fld>
            <a:endParaRPr lang="es-ES"/>
          </a:p>
        </p:txBody>
      </p:sp>
    </p:spTree>
    <p:extLst>
      <p:ext uri="{BB962C8B-B14F-4D97-AF65-F5344CB8AC3E}">
        <p14:creationId xmlns:p14="http://schemas.microsoft.com/office/powerpoint/2010/main" val="313400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A847CFC-816F-41D0-AAC0-9BF4FEBC753E}" type="datetimeFigureOut">
              <a:rPr lang="es-ES" smtClean="0"/>
              <a:t>04/11/14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2FADFE-3B8F-471C-ABF0-DBC7717ECBBC}" type="slidenum">
              <a:rPr lang="es-ES" smtClean="0"/>
              <a:t>‹Nr.›</a:t>
            </a:fld>
            <a:endParaRPr lang="es-ES"/>
          </a:p>
        </p:txBody>
      </p:sp>
    </p:spTree>
    <p:extLst>
      <p:ext uri="{BB962C8B-B14F-4D97-AF65-F5344CB8AC3E}">
        <p14:creationId xmlns:p14="http://schemas.microsoft.com/office/powerpoint/2010/main" val="37389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7A847CFC-816F-41D0-AAC0-9BF4FEBC753E}" type="datetimeFigureOut">
              <a:rPr lang="es-ES" smtClean="0"/>
              <a:t>04/11/14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32FADFE-3B8F-471C-ABF0-DBC7717ECBBC}" type="slidenum">
              <a:rPr lang="es-ES" smtClean="0"/>
              <a:t>‹Nr.›</a:t>
            </a:fld>
            <a:endParaRPr lang="es-ES"/>
          </a:p>
        </p:txBody>
      </p:sp>
    </p:spTree>
    <p:extLst>
      <p:ext uri="{BB962C8B-B14F-4D97-AF65-F5344CB8AC3E}">
        <p14:creationId xmlns:p14="http://schemas.microsoft.com/office/powerpoint/2010/main" val="244508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7A847CFC-816F-41D0-AAC0-9BF4FEBC753E}" type="datetimeFigureOut">
              <a:rPr lang="es-ES" smtClean="0"/>
              <a:t>04/11/14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32FADFE-3B8F-471C-ABF0-DBC7717ECBBC}" type="slidenum">
              <a:rPr lang="es-ES" smtClean="0"/>
              <a:t>‹Nr.›</a:t>
            </a:fld>
            <a:endParaRPr lang="es-ES"/>
          </a:p>
        </p:txBody>
      </p:sp>
    </p:spTree>
    <p:extLst>
      <p:ext uri="{BB962C8B-B14F-4D97-AF65-F5344CB8AC3E}">
        <p14:creationId xmlns:p14="http://schemas.microsoft.com/office/powerpoint/2010/main" val="360268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7A847CFC-816F-41D0-AAC0-9BF4FEBC753E}" type="datetimeFigureOut">
              <a:rPr lang="es-ES" smtClean="0"/>
              <a:t>04/11/14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32FADFE-3B8F-471C-ABF0-DBC7717ECBBC}" type="slidenum">
              <a:rPr lang="es-ES" smtClean="0"/>
              <a:t>‹Nr.›</a:t>
            </a:fld>
            <a:endParaRPr lang="es-ES"/>
          </a:p>
        </p:txBody>
      </p:sp>
    </p:spTree>
    <p:extLst>
      <p:ext uri="{BB962C8B-B14F-4D97-AF65-F5344CB8AC3E}">
        <p14:creationId xmlns:p14="http://schemas.microsoft.com/office/powerpoint/2010/main" val="326904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847CFC-816F-41D0-AAC0-9BF4FEBC753E}" type="datetimeFigureOut">
              <a:rPr lang="es-ES" smtClean="0"/>
              <a:t>04/11/14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32FADFE-3B8F-471C-ABF0-DBC7717ECBBC}" type="slidenum">
              <a:rPr lang="es-ES" smtClean="0"/>
              <a:t>‹Nr.›</a:t>
            </a:fld>
            <a:endParaRPr lang="es-ES"/>
          </a:p>
        </p:txBody>
      </p:sp>
    </p:spTree>
    <p:extLst>
      <p:ext uri="{BB962C8B-B14F-4D97-AF65-F5344CB8AC3E}">
        <p14:creationId xmlns:p14="http://schemas.microsoft.com/office/powerpoint/2010/main" val="351151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A847CFC-816F-41D0-AAC0-9BF4FEBC753E}" type="datetimeFigureOut">
              <a:rPr lang="es-ES" smtClean="0"/>
              <a:t>04/11/14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32FADFE-3B8F-471C-ABF0-DBC7717ECBBC}" type="slidenum">
              <a:rPr lang="es-ES" smtClean="0"/>
              <a:t>‹Nr.›</a:t>
            </a:fld>
            <a:endParaRPr lang="es-ES"/>
          </a:p>
        </p:txBody>
      </p:sp>
    </p:spTree>
    <p:extLst>
      <p:ext uri="{BB962C8B-B14F-4D97-AF65-F5344CB8AC3E}">
        <p14:creationId xmlns:p14="http://schemas.microsoft.com/office/powerpoint/2010/main" val="135063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A847CFC-816F-41D0-AAC0-9BF4FEBC753E}" type="datetimeFigureOut">
              <a:rPr lang="es-ES" smtClean="0"/>
              <a:t>04/11/14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32FADFE-3B8F-471C-ABF0-DBC7717ECBBC}" type="slidenum">
              <a:rPr lang="es-ES" smtClean="0"/>
              <a:t>‹Nr.›</a:t>
            </a:fld>
            <a:endParaRPr lang="es-ES"/>
          </a:p>
        </p:txBody>
      </p:sp>
    </p:spTree>
    <p:extLst>
      <p:ext uri="{BB962C8B-B14F-4D97-AF65-F5344CB8AC3E}">
        <p14:creationId xmlns:p14="http://schemas.microsoft.com/office/powerpoint/2010/main" val="12356600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alphaModFix amt="70000"/>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04/11/14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‹Nr.›</a:t>
            </a:fld>
            <a:endParaRPr lang="es-ES"/>
          </a:p>
        </p:txBody>
      </p:sp>
    </p:spTree>
    <p:extLst>
      <p:ext uri="{BB962C8B-B14F-4D97-AF65-F5344CB8AC3E}">
        <p14:creationId xmlns:p14="http://schemas.microsoft.com/office/powerpoint/2010/main" val="201194165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chart" Target="../charts/char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708920"/>
            <a:ext cx="7236296" cy="1741912"/>
          </a:xfrm>
        </p:spPr>
        <p:txBody>
          <a:bodyPr>
            <a:noAutofit/>
          </a:bodyPr>
          <a:lstStyle/>
          <a:p>
            <a:pPr algn="l"/>
            <a:r>
              <a:rPr lang="es-ES" sz="3200" dirty="0" smtClean="0">
                <a:latin typeface="Century Gothic"/>
                <a:cs typeface="Century Gothic"/>
              </a:rPr>
              <a:t>Análisis preliminar sobre la eficacia del método de enseñanza basado en ábaco mental de UCMAS</a:t>
            </a:r>
            <a:endParaRPr lang="es-ES" sz="3200" dirty="0">
              <a:latin typeface="Century Gothic"/>
              <a:cs typeface="Century Gothic"/>
            </a:endParaRPr>
          </a:p>
        </p:txBody>
      </p:sp>
      <p:sp>
        <p:nvSpPr>
          <p:cNvPr id="4" name="3 Subtítulo"/>
          <p:cNvSpPr>
            <a:spLocks noGrp="1"/>
          </p:cNvSpPr>
          <p:nvPr>
            <p:ph type="subTitle" idx="1"/>
          </p:nvPr>
        </p:nvSpPr>
        <p:spPr>
          <a:xfrm>
            <a:off x="4499992" y="476672"/>
            <a:ext cx="4419600" cy="1066800"/>
          </a:xfrm>
        </p:spPr>
        <p:txBody>
          <a:bodyPr>
            <a:normAutofit fontScale="47500" lnSpcReduction="20000"/>
          </a:bodyPr>
          <a:lstStyle/>
          <a:p>
            <a:pPr algn="r"/>
            <a:r>
              <a:rPr lang="es-ES" dirty="0" smtClean="0"/>
              <a:t>Equipo de investigación </a:t>
            </a:r>
            <a:r>
              <a:rPr lang="es-ES" dirty="0" err="1" smtClean="0"/>
              <a:t>EvoCog</a:t>
            </a:r>
            <a:endParaRPr lang="es-ES" dirty="0" smtClean="0"/>
          </a:p>
          <a:p>
            <a:pPr algn="r"/>
            <a:r>
              <a:rPr lang="es-ES" dirty="0" smtClean="0"/>
              <a:t>Dr. </a:t>
            </a:r>
            <a:r>
              <a:rPr lang="es-ES" dirty="0" err="1" smtClean="0"/>
              <a:t>Enric</a:t>
            </a:r>
            <a:r>
              <a:rPr lang="es-ES" dirty="0" smtClean="0"/>
              <a:t> </a:t>
            </a:r>
            <a:r>
              <a:rPr lang="es-ES" dirty="0" err="1" smtClean="0"/>
              <a:t>Munar</a:t>
            </a:r>
            <a:endParaRPr lang="es-ES" dirty="0" smtClean="0"/>
          </a:p>
          <a:p>
            <a:pPr algn="r"/>
            <a:r>
              <a:rPr lang="es-ES" dirty="0" smtClean="0"/>
              <a:t>Dr. Emilio López</a:t>
            </a:r>
          </a:p>
          <a:p>
            <a:pPr algn="r"/>
            <a:r>
              <a:rPr lang="es-ES" dirty="0" smtClean="0"/>
              <a:t>Guido </a:t>
            </a:r>
            <a:r>
              <a:rPr lang="es-ES" dirty="0" err="1" smtClean="0"/>
              <a:t>Corradi</a:t>
            </a:r>
            <a:endParaRPr lang="es-ES" dirty="0"/>
          </a:p>
        </p:txBody>
      </p:sp>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backgroundRemoval t="1596" b="99867" l="402" r="99465">
                        <a14:foregroundMark x1="52343" y1="70745" x2="52343" y2="70745"/>
                        <a14:foregroundMark x1="48728" y1="69681" x2="48728" y2="69681"/>
                        <a14:foregroundMark x1="48728" y1="69681" x2="48728" y2="69681"/>
                        <a14:foregroundMark x1="48728" y1="69681" x2="48728" y2="69681"/>
                        <a14:foregroundMark x1="50469" y1="68351" x2="50469" y2="68351"/>
                        <a14:foregroundMark x1="50469" y1="68351" x2="50469" y2="68351"/>
                        <a14:foregroundMark x1="56894" y1="73803" x2="56894" y2="73803"/>
                        <a14:foregroundMark x1="56894" y1="73803" x2="56894" y2="73803"/>
                        <a14:foregroundMark x1="51004" y1="48537" x2="51004" y2="48537"/>
                        <a14:foregroundMark x1="51004" y1="48537" x2="51004" y2="48537"/>
                        <a14:foregroundMark x1="50469" y1="39229" x2="50469" y2="39229"/>
                        <a14:foregroundMark x1="50469" y1="39229" x2="50469" y2="39229"/>
                        <a14:foregroundMark x1="50469" y1="54255" x2="50469" y2="54255"/>
                        <a14:foregroundMark x1="50469" y1="54255" x2="50469" y2="54255"/>
                        <a14:foregroundMark x1="49665" y1="51330" x2="49665" y2="51330"/>
                        <a14:foregroundMark x1="49665" y1="51330" x2="49665" y2="51330"/>
                        <a14:foregroundMark x1="62651" y1="49601" x2="62651" y2="49601"/>
                        <a14:foregroundMark x1="62651" y1="49601" x2="62651" y2="49601"/>
                        <a14:foregroundMark x1="68942" y1="52527" x2="68942" y2="52527"/>
                        <a14:foregroundMark x1="68942" y1="52527" x2="68942" y2="52527"/>
                        <a14:foregroundMark x1="69210" y1="45213" x2="69210" y2="45213"/>
                        <a14:foregroundMark x1="69210" y1="45213" x2="69210" y2="45213"/>
                        <a14:foregroundMark x1="71754" y1="43484" x2="71754" y2="43484"/>
                        <a14:foregroundMark x1="71754" y1="43484" x2="71754" y2="43484"/>
                        <a14:foregroundMark x1="71754" y1="51197" x2="71754" y2="51197"/>
                        <a14:foregroundMark x1="71754" y1="51197" x2="71754" y2="51197"/>
                        <a14:foregroundMark x1="72959" y1="54920" x2="72959" y2="54920"/>
                        <a14:foregroundMark x1="72959" y1="54920" x2="72959" y2="54920"/>
                        <a14:foregroundMark x1="63588" y1="56250" x2="63588" y2="56250"/>
                        <a14:foregroundMark x1="63588" y1="56250" x2="63588" y2="56250"/>
                        <a14:foregroundMark x1="44311" y1="72739" x2="44311" y2="72739"/>
                        <a14:foregroundMark x1="44311" y1="72739" x2="44311" y2="72739"/>
                        <a14:foregroundMark x1="26104" y1="51596" x2="26104" y2="51596"/>
                        <a14:foregroundMark x1="26104" y1="51596" x2="26104" y2="51596"/>
                        <a14:foregroundMark x1="27041" y1="45878" x2="27041" y2="45878"/>
                        <a14:foregroundMark x1="27041" y1="45878" x2="27041" y2="45878"/>
                        <a14:foregroundMark x1="27041" y1="43218" x2="27041" y2="43218"/>
                        <a14:foregroundMark x1="27041" y1="43218" x2="27041" y2="43218"/>
                        <a14:foregroundMark x1="39625" y1="47872" x2="39625" y2="47872"/>
                        <a14:foregroundMark x1="39625" y1="47872" x2="39625" y2="47872"/>
                        <a14:foregroundMark x1="43909" y1="28457" x2="43909" y2="28457"/>
                        <a14:foregroundMark x1="43909" y1="28457" x2="43909" y2="28457"/>
                        <a14:foregroundMark x1="48728" y1="26463" x2="48728" y2="26463"/>
                        <a14:foregroundMark x1="48728" y1="26463" x2="48728" y2="26463"/>
                        <a14:foregroundMark x1="52075" y1="26197" x2="52075" y2="26197"/>
                        <a14:foregroundMark x1="52075" y1="26197" x2="52075" y2="26197"/>
                      </a14:backgroundRemoval>
                    </a14:imgEffect>
                  </a14:imgLayer>
                </a14:imgProps>
              </a:ext>
            </a:extLst>
          </a:blip>
          <a:stretch>
            <a:fillRect/>
          </a:stretch>
        </p:blipFill>
        <p:spPr>
          <a:xfrm>
            <a:off x="683568" y="269986"/>
            <a:ext cx="1117266" cy="1124744"/>
          </a:xfrm>
          <a:prstGeom prst="rect">
            <a:avLst/>
          </a:prstGeom>
        </p:spPr>
      </p:pic>
      <p:pic>
        <p:nvPicPr>
          <p:cNvPr id="6" name="Imagen 5"/>
          <p:cNvPicPr>
            <a:picLocks noChangeAspect="1"/>
          </p:cNvPicPr>
          <p:nvPr/>
        </p:nvPicPr>
        <p:blipFill>
          <a:blip r:embed="rId5">
            <a:clrChange>
              <a:clrFrom>
                <a:srgbClr val="FFFFFF"/>
              </a:clrFrom>
              <a:clrTo>
                <a:srgbClr val="FFFFFF">
                  <a:alpha val="0"/>
                </a:srgbClr>
              </a:clrTo>
            </a:clrChange>
            <a:alphaModFix/>
          </a:blip>
          <a:stretch>
            <a:fillRect/>
          </a:stretch>
        </p:blipFill>
        <p:spPr>
          <a:xfrm>
            <a:off x="251520" y="1340768"/>
            <a:ext cx="2020572" cy="936104"/>
          </a:xfrm>
          <a:prstGeom prst="rect">
            <a:avLst/>
          </a:prstGeom>
        </p:spPr>
      </p:pic>
      <p:sp>
        <p:nvSpPr>
          <p:cNvPr id="5" name="CuadroTexto 4"/>
          <p:cNvSpPr txBox="1"/>
          <p:nvPr/>
        </p:nvSpPr>
        <p:spPr>
          <a:xfrm>
            <a:off x="6372200" y="5290607"/>
            <a:ext cx="2448272" cy="323165"/>
          </a:xfrm>
          <a:prstGeom prst="rect">
            <a:avLst/>
          </a:prstGeom>
          <a:noFill/>
        </p:spPr>
        <p:txBody>
          <a:bodyPr wrap="square" rtlCol="0">
            <a:spAutoFit/>
          </a:bodyPr>
          <a:lstStyle/>
          <a:p>
            <a:pPr algn="r"/>
            <a:r>
              <a:rPr lang="es-ES" sz="1500" dirty="0">
                <a:solidFill>
                  <a:schemeClr val="tx1">
                    <a:tint val="75000"/>
                  </a:schemeClr>
                </a:solidFill>
              </a:rPr>
              <a:t>Marzo de 2013</a:t>
            </a:r>
          </a:p>
        </p:txBody>
      </p:sp>
    </p:spTree>
    <p:extLst>
      <p:ext uri="{BB962C8B-B14F-4D97-AF65-F5344CB8AC3E}">
        <p14:creationId xmlns:p14="http://schemas.microsoft.com/office/powerpoint/2010/main" val="2953265753"/>
      </p:ext>
    </p:extLst>
  </p:cSld>
  <p:clrMapOvr>
    <a:masterClrMapping/>
  </p:clrMapOvr>
  <mc:AlternateContent xmlns:mc="http://schemas.openxmlformats.org/markup-compatibility/2006" xmlns:p14="http://schemas.microsoft.com/office/powerpoint/2010/main">
    <mc:Choice Requires="p14">
      <p:transition p14:dur="0" advTm="2677"/>
    </mc:Choice>
    <mc:Fallback xmlns="">
      <p:transition xmlns:p14="http://schemas.microsoft.com/office/powerpoint/2010/main" advTm="2677"/>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260648"/>
            <a:ext cx="8229600" cy="562074"/>
          </a:xfrm>
        </p:spPr>
        <p:txBody>
          <a:bodyPr>
            <a:noAutofit/>
          </a:bodyPr>
          <a:lstStyle/>
          <a:p>
            <a:pPr algn="ctr"/>
            <a:r>
              <a:rPr lang="es-ES" sz="2400" dirty="0" smtClean="0">
                <a:solidFill>
                  <a:srgbClr val="1F497D"/>
                </a:solidFill>
                <a:latin typeface="Arial Black"/>
                <a:cs typeface="Arial Black"/>
              </a:rPr>
              <a:t>1. PRUEBA DE ATENCIÓN</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4 Elipse"/>
          <p:cNvSpPr/>
          <p:nvPr/>
        </p:nvSpPr>
        <p:spPr>
          <a:xfrm>
            <a:off x="899592" y="3012921"/>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1</a:t>
            </a:r>
            <a:endParaRPr lang="es-ES" b="1" dirty="0"/>
          </a:p>
        </p:txBody>
      </p:sp>
      <p:sp>
        <p:nvSpPr>
          <p:cNvPr id="10" name="39 Elipse"/>
          <p:cNvSpPr/>
          <p:nvPr/>
        </p:nvSpPr>
        <p:spPr>
          <a:xfrm>
            <a:off x="2303748" y="2615288"/>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4</a:t>
            </a:r>
            <a:endParaRPr lang="es-ES" b="1" dirty="0"/>
          </a:p>
        </p:txBody>
      </p:sp>
      <p:sp>
        <p:nvSpPr>
          <p:cNvPr id="11" name="40 Elipse"/>
          <p:cNvSpPr/>
          <p:nvPr/>
        </p:nvSpPr>
        <p:spPr>
          <a:xfrm>
            <a:off x="1460781" y="3838454"/>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2</a:t>
            </a:r>
            <a:endParaRPr lang="es-ES" b="1" dirty="0"/>
          </a:p>
        </p:txBody>
      </p:sp>
      <p:sp>
        <p:nvSpPr>
          <p:cNvPr id="12" name="41 Elipse"/>
          <p:cNvSpPr/>
          <p:nvPr/>
        </p:nvSpPr>
        <p:spPr>
          <a:xfrm>
            <a:off x="3149199" y="3335368"/>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3</a:t>
            </a:r>
            <a:endParaRPr lang="es-ES" b="1" dirty="0"/>
          </a:p>
        </p:txBody>
      </p:sp>
      <p:sp>
        <p:nvSpPr>
          <p:cNvPr id="13" name="42 Elipse"/>
          <p:cNvSpPr/>
          <p:nvPr/>
        </p:nvSpPr>
        <p:spPr>
          <a:xfrm>
            <a:off x="5004048" y="3695408"/>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5</a:t>
            </a:r>
            <a:endParaRPr lang="es-ES" b="1" dirty="0"/>
          </a:p>
        </p:txBody>
      </p:sp>
      <p:sp>
        <p:nvSpPr>
          <p:cNvPr id="15" name="43 Elipse"/>
          <p:cNvSpPr/>
          <p:nvPr/>
        </p:nvSpPr>
        <p:spPr>
          <a:xfrm>
            <a:off x="3958258" y="2615288"/>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6</a:t>
            </a:r>
            <a:endParaRPr lang="es-ES" b="1" dirty="0"/>
          </a:p>
        </p:txBody>
      </p:sp>
      <p:sp>
        <p:nvSpPr>
          <p:cNvPr id="17" name="44 Elipse"/>
          <p:cNvSpPr/>
          <p:nvPr/>
        </p:nvSpPr>
        <p:spPr>
          <a:xfrm>
            <a:off x="5004048" y="2805281"/>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7</a:t>
            </a:r>
            <a:endParaRPr lang="es-ES" b="1" dirty="0"/>
          </a:p>
        </p:txBody>
      </p:sp>
      <p:sp>
        <p:nvSpPr>
          <p:cNvPr id="18" name="45 Elipse"/>
          <p:cNvSpPr/>
          <p:nvPr/>
        </p:nvSpPr>
        <p:spPr>
          <a:xfrm>
            <a:off x="7524328" y="3733001"/>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8</a:t>
            </a:r>
            <a:endParaRPr lang="es-ES" b="1" dirty="0"/>
          </a:p>
        </p:txBody>
      </p:sp>
      <p:sp>
        <p:nvSpPr>
          <p:cNvPr id="19" name="46 Elipse"/>
          <p:cNvSpPr/>
          <p:nvPr/>
        </p:nvSpPr>
        <p:spPr>
          <a:xfrm>
            <a:off x="6444208" y="3058289"/>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9</a:t>
            </a:r>
            <a:endParaRPr lang="es-ES" b="1" dirty="0"/>
          </a:p>
        </p:txBody>
      </p:sp>
      <p:sp>
        <p:nvSpPr>
          <p:cNvPr id="21" name="47 Elipse"/>
          <p:cNvSpPr/>
          <p:nvPr/>
        </p:nvSpPr>
        <p:spPr>
          <a:xfrm>
            <a:off x="7524328" y="2492896"/>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10</a:t>
            </a:r>
            <a:endParaRPr lang="es-ES" b="1" dirty="0"/>
          </a:p>
        </p:txBody>
      </p:sp>
      <p:cxnSp>
        <p:nvCxnSpPr>
          <p:cNvPr id="22" name="9 Conector recto"/>
          <p:cNvCxnSpPr/>
          <p:nvPr/>
        </p:nvCxnSpPr>
        <p:spPr>
          <a:xfrm>
            <a:off x="1295636" y="3627548"/>
            <a:ext cx="561189" cy="465493"/>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3" name="49 Conector recto"/>
          <p:cNvCxnSpPr/>
          <p:nvPr/>
        </p:nvCxnSpPr>
        <p:spPr>
          <a:xfrm flipV="1">
            <a:off x="1856825" y="3695408"/>
            <a:ext cx="1563047" cy="397634"/>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4" name="50 Conector recto"/>
          <p:cNvCxnSpPr/>
          <p:nvPr/>
        </p:nvCxnSpPr>
        <p:spPr>
          <a:xfrm>
            <a:off x="2843808" y="3058289"/>
            <a:ext cx="576064" cy="637119"/>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5" name="51 Conector recto"/>
          <p:cNvCxnSpPr/>
          <p:nvPr/>
        </p:nvCxnSpPr>
        <p:spPr>
          <a:xfrm>
            <a:off x="2843808" y="3058290"/>
            <a:ext cx="2448272" cy="997158"/>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6" name="59 Conector recto"/>
          <p:cNvCxnSpPr/>
          <p:nvPr/>
        </p:nvCxnSpPr>
        <p:spPr>
          <a:xfrm>
            <a:off x="4485117" y="3058290"/>
            <a:ext cx="806963" cy="997158"/>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7" name="61 Conector recto"/>
          <p:cNvCxnSpPr/>
          <p:nvPr/>
        </p:nvCxnSpPr>
        <p:spPr>
          <a:xfrm>
            <a:off x="5400092" y="3335368"/>
            <a:ext cx="2268252" cy="720080"/>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8" name="62 Conector recto"/>
          <p:cNvCxnSpPr/>
          <p:nvPr/>
        </p:nvCxnSpPr>
        <p:spPr>
          <a:xfrm>
            <a:off x="7020272" y="3525361"/>
            <a:ext cx="648072" cy="530087"/>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9" name="63 Conector recto"/>
          <p:cNvCxnSpPr>
            <a:endCxn id="21" idx="2"/>
          </p:cNvCxnSpPr>
          <p:nvPr/>
        </p:nvCxnSpPr>
        <p:spPr>
          <a:xfrm flipV="1">
            <a:off x="7020272" y="2852936"/>
            <a:ext cx="504056" cy="672425"/>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30" name="74 Conector recto"/>
          <p:cNvCxnSpPr/>
          <p:nvPr/>
        </p:nvCxnSpPr>
        <p:spPr>
          <a:xfrm>
            <a:off x="4477188" y="3046983"/>
            <a:ext cx="922904" cy="288385"/>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703345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260648"/>
            <a:ext cx="8229600" cy="562074"/>
          </a:xfrm>
        </p:spPr>
        <p:txBody>
          <a:bodyPr>
            <a:noAutofit/>
          </a:bodyPr>
          <a:lstStyle/>
          <a:p>
            <a:pPr algn="ctr"/>
            <a:r>
              <a:rPr lang="es-ES" sz="2400" dirty="0" smtClean="0">
                <a:solidFill>
                  <a:srgbClr val="1F497D"/>
                </a:solidFill>
                <a:latin typeface="Arial Black"/>
                <a:cs typeface="Arial Black"/>
              </a:rPr>
              <a:t>1. PRUEBA DE ATENCIÓN</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1"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816" y="1376772"/>
            <a:ext cx="3728369"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10 Rectángulo redondeado"/>
          <p:cNvSpPr/>
          <p:nvPr/>
        </p:nvSpPr>
        <p:spPr>
          <a:xfrm>
            <a:off x="807777" y="6021288"/>
            <a:ext cx="7500090" cy="5413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smtClean="0"/>
              <a:t>SE MIDE HASTA DÓNDE PUEDE LLEGAR EL ALUMNO EN 45 SEGUNDOS</a:t>
            </a:r>
            <a:endParaRPr lang="es-ES" sz="1600" dirty="0"/>
          </a:p>
        </p:txBody>
      </p:sp>
    </p:spTree>
    <p:extLst>
      <p:ext uri="{BB962C8B-B14F-4D97-AF65-F5344CB8AC3E}">
        <p14:creationId xmlns:p14="http://schemas.microsoft.com/office/powerpoint/2010/main" val="35732451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260648"/>
            <a:ext cx="8229600" cy="562074"/>
          </a:xfrm>
        </p:spPr>
        <p:txBody>
          <a:bodyPr>
            <a:noAutofit/>
          </a:bodyPr>
          <a:lstStyle/>
          <a:p>
            <a:pPr algn="ctr"/>
            <a:r>
              <a:rPr lang="es-ES" sz="2400" dirty="0" smtClean="0">
                <a:solidFill>
                  <a:srgbClr val="1F497D"/>
                </a:solidFill>
                <a:latin typeface="Arial Black"/>
                <a:cs typeface="Arial Black"/>
              </a:rPr>
              <a:t>2. FLEXIBILIDAD COGNITIVA</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80 Elipse"/>
          <p:cNvSpPr/>
          <p:nvPr/>
        </p:nvSpPr>
        <p:spPr>
          <a:xfrm>
            <a:off x="3195591" y="4237012"/>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3</a:t>
            </a:r>
          </a:p>
        </p:txBody>
      </p:sp>
      <p:sp>
        <p:nvSpPr>
          <p:cNvPr id="10" name="81 Elipse"/>
          <p:cNvSpPr/>
          <p:nvPr/>
        </p:nvSpPr>
        <p:spPr>
          <a:xfrm>
            <a:off x="1704040" y="3661492"/>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2</a:t>
            </a:r>
            <a:endParaRPr lang="es-ES" b="1" dirty="0"/>
          </a:p>
        </p:txBody>
      </p:sp>
      <p:sp>
        <p:nvSpPr>
          <p:cNvPr id="11" name="82 Elipse"/>
          <p:cNvSpPr/>
          <p:nvPr/>
        </p:nvSpPr>
        <p:spPr>
          <a:xfrm>
            <a:off x="541630" y="3999126"/>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a:t>
            </a:r>
            <a:endParaRPr lang="es-ES" b="1" dirty="0"/>
          </a:p>
        </p:txBody>
      </p:sp>
      <p:sp>
        <p:nvSpPr>
          <p:cNvPr id="12" name="83 Elipse"/>
          <p:cNvSpPr/>
          <p:nvPr/>
        </p:nvSpPr>
        <p:spPr>
          <a:xfrm>
            <a:off x="4050360" y="3444924"/>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B</a:t>
            </a:r>
            <a:endParaRPr lang="es-ES" b="1" dirty="0"/>
          </a:p>
        </p:txBody>
      </p:sp>
      <p:sp>
        <p:nvSpPr>
          <p:cNvPr id="13" name="84 Elipse"/>
          <p:cNvSpPr/>
          <p:nvPr/>
        </p:nvSpPr>
        <p:spPr>
          <a:xfrm>
            <a:off x="2799547" y="2870952"/>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C</a:t>
            </a:r>
            <a:endParaRPr lang="es-ES" b="1" dirty="0"/>
          </a:p>
        </p:txBody>
      </p:sp>
      <p:sp>
        <p:nvSpPr>
          <p:cNvPr id="15" name="85 Elipse"/>
          <p:cNvSpPr/>
          <p:nvPr/>
        </p:nvSpPr>
        <p:spPr>
          <a:xfrm>
            <a:off x="6313101" y="3301452"/>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E</a:t>
            </a:r>
            <a:endParaRPr lang="es-ES" b="1" dirty="0"/>
          </a:p>
        </p:txBody>
      </p:sp>
      <p:sp>
        <p:nvSpPr>
          <p:cNvPr id="17" name="86 Elipse"/>
          <p:cNvSpPr/>
          <p:nvPr/>
        </p:nvSpPr>
        <p:spPr>
          <a:xfrm>
            <a:off x="5033469" y="2492896"/>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4</a:t>
            </a:r>
            <a:endParaRPr lang="es-ES" b="1" dirty="0"/>
          </a:p>
        </p:txBody>
      </p:sp>
      <p:sp>
        <p:nvSpPr>
          <p:cNvPr id="18" name="87 Elipse"/>
          <p:cNvSpPr/>
          <p:nvPr/>
        </p:nvSpPr>
        <p:spPr>
          <a:xfrm>
            <a:off x="4765756" y="4165004"/>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D</a:t>
            </a:r>
            <a:endParaRPr lang="es-ES" b="1" dirty="0"/>
          </a:p>
        </p:txBody>
      </p:sp>
      <p:sp>
        <p:nvSpPr>
          <p:cNvPr id="19" name="88 Elipse"/>
          <p:cNvSpPr/>
          <p:nvPr/>
        </p:nvSpPr>
        <p:spPr>
          <a:xfrm>
            <a:off x="387786" y="2718552"/>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1</a:t>
            </a:r>
            <a:endParaRPr lang="es-ES" b="1" dirty="0"/>
          </a:p>
        </p:txBody>
      </p:sp>
      <p:sp>
        <p:nvSpPr>
          <p:cNvPr id="21" name="89 Elipse"/>
          <p:cNvSpPr/>
          <p:nvPr/>
        </p:nvSpPr>
        <p:spPr>
          <a:xfrm>
            <a:off x="8129813" y="4237012"/>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5</a:t>
            </a:r>
            <a:endParaRPr lang="es-ES" b="1" dirty="0"/>
          </a:p>
        </p:txBody>
      </p:sp>
      <p:sp>
        <p:nvSpPr>
          <p:cNvPr id="22" name="90 Elipse"/>
          <p:cNvSpPr/>
          <p:nvPr/>
        </p:nvSpPr>
        <p:spPr>
          <a:xfrm>
            <a:off x="8109785" y="3237390"/>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6</a:t>
            </a:r>
            <a:endParaRPr lang="es-ES" b="1" dirty="0"/>
          </a:p>
        </p:txBody>
      </p:sp>
      <p:sp>
        <p:nvSpPr>
          <p:cNvPr id="23" name="91 Elipse"/>
          <p:cNvSpPr/>
          <p:nvPr/>
        </p:nvSpPr>
        <p:spPr>
          <a:xfrm>
            <a:off x="7049693" y="2438857"/>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F</a:t>
            </a:r>
            <a:endParaRPr lang="es-ES" b="1" dirty="0"/>
          </a:p>
        </p:txBody>
      </p:sp>
      <p:cxnSp>
        <p:nvCxnSpPr>
          <p:cNvPr id="24" name="92 Conector recto"/>
          <p:cNvCxnSpPr/>
          <p:nvPr/>
        </p:nvCxnSpPr>
        <p:spPr>
          <a:xfrm flipH="1">
            <a:off x="3591635" y="3791338"/>
            <a:ext cx="649747" cy="567830"/>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5" name="93 Conector recto"/>
          <p:cNvCxnSpPr>
            <a:stCxn id="19" idx="4"/>
          </p:cNvCxnSpPr>
          <p:nvPr/>
        </p:nvCxnSpPr>
        <p:spPr>
          <a:xfrm>
            <a:off x="783830" y="3438632"/>
            <a:ext cx="396044" cy="920534"/>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6" name="94 Conector recto"/>
          <p:cNvCxnSpPr/>
          <p:nvPr/>
        </p:nvCxnSpPr>
        <p:spPr>
          <a:xfrm>
            <a:off x="3339235" y="3301452"/>
            <a:ext cx="280595" cy="1080120"/>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7" name="95 Conector recto"/>
          <p:cNvCxnSpPr/>
          <p:nvPr/>
        </p:nvCxnSpPr>
        <p:spPr>
          <a:xfrm flipV="1">
            <a:off x="2100084" y="3804964"/>
            <a:ext cx="2141297" cy="360040"/>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8" name="96 Conector recto"/>
          <p:cNvCxnSpPr/>
          <p:nvPr/>
        </p:nvCxnSpPr>
        <p:spPr>
          <a:xfrm flipV="1">
            <a:off x="3339235" y="3078592"/>
            <a:ext cx="1982266" cy="222861"/>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29" name="97 Conector recto"/>
          <p:cNvCxnSpPr/>
          <p:nvPr/>
        </p:nvCxnSpPr>
        <p:spPr>
          <a:xfrm flipV="1">
            <a:off x="1179874" y="4165004"/>
            <a:ext cx="920210" cy="194164"/>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30" name="111 Conector recto"/>
          <p:cNvCxnSpPr/>
          <p:nvPr/>
        </p:nvCxnSpPr>
        <p:spPr>
          <a:xfrm>
            <a:off x="5301657" y="4525044"/>
            <a:ext cx="3034408" cy="105453"/>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31" name="112 Conector recto"/>
          <p:cNvCxnSpPr/>
          <p:nvPr/>
        </p:nvCxnSpPr>
        <p:spPr>
          <a:xfrm>
            <a:off x="5301657" y="3067778"/>
            <a:ext cx="19844" cy="1457266"/>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32" name="113 Conector recto"/>
          <p:cNvCxnSpPr/>
          <p:nvPr/>
        </p:nvCxnSpPr>
        <p:spPr>
          <a:xfrm>
            <a:off x="6869673" y="3796411"/>
            <a:ext cx="1466392" cy="834086"/>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33" name="119 Conector recto"/>
          <p:cNvCxnSpPr/>
          <p:nvPr/>
        </p:nvCxnSpPr>
        <p:spPr>
          <a:xfrm flipV="1">
            <a:off x="6869673" y="3661492"/>
            <a:ext cx="1466392" cy="129846"/>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cxnSp>
        <p:nvCxnSpPr>
          <p:cNvPr id="34" name="122 Conector recto"/>
          <p:cNvCxnSpPr/>
          <p:nvPr/>
        </p:nvCxnSpPr>
        <p:spPr>
          <a:xfrm>
            <a:off x="7602869" y="2870952"/>
            <a:ext cx="708148" cy="790540"/>
          </a:xfrm>
          <a:prstGeom prst="line">
            <a:avLst/>
          </a:prstGeom>
          <a:ln w="25400">
            <a:solidFill>
              <a:srgbClr val="C0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511449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260648"/>
            <a:ext cx="8229600" cy="562074"/>
          </a:xfrm>
        </p:spPr>
        <p:txBody>
          <a:bodyPr>
            <a:noAutofit/>
          </a:bodyPr>
          <a:lstStyle/>
          <a:p>
            <a:pPr algn="ctr"/>
            <a:r>
              <a:rPr lang="es-ES" sz="2400" dirty="0" smtClean="0">
                <a:solidFill>
                  <a:srgbClr val="1F497D"/>
                </a:solidFill>
                <a:latin typeface="Arial Black"/>
                <a:cs typeface="Arial Black"/>
              </a:rPr>
              <a:t>2. FLEXIBILIDAD COGNITIVA</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10 Rectángulo redondeado"/>
          <p:cNvSpPr/>
          <p:nvPr/>
        </p:nvSpPr>
        <p:spPr>
          <a:xfrm>
            <a:off x="807777" y="6021288"/>
            <a:ext cx="7500090" cy="5413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smtClean="0"/>
              <a:t>SE MIDE HASTA DÓNDE PUEDE LLEGAR EL ALUMNO EN 45 SEGUNDOS</a:t>
            </a:r>
            <a:endParaRPr lang="es-ES" sz="1600" dirty="0"/>
          </a:p>
        </p:txBody>
      </p:sp>
      <p:pic>
        <p:nvPicPr>
          <p:cNvPr id="36"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000" y="1376772"/>
            <a:ext cx="3780000"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8284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260648"/>
            <a:ext cx="8229600" cy="562074"/>
          </a:xfrm>
        </p:spPr>
        <p:txBody>
          <a:bodyPr>
            <a:noAutofit/>
          </a:bodyPr>
          <a:lstStyle/>
          <a:p>
            <a:pPr algn="ctr"/>
            <a:r>
              <a:rPr lang="es-ES" sz="2400" dirty="0" smtClean="0">
                <a:solidFill>
                  <a:srgbClr val="1F497D"/>
                </a:solidFill>
                <a:latin typeface="Arial Black"/>
                <a:cs typeface="Arial Black"/>
              </a:rPr>
              <a:t>3. CÁLCULO ARITMÉTICO</a:t>
            </a:r>
            <a:endParaRPr lang="es-ES" sz="2400" dirty="0">
              <a:solidFill>
                <a:srgbClr val="1F497D"/>
              </a:solidFill>
              <a:latin typeface="Arial Black"/>
              <a:cs typeface="Arial Black"/>
            </a:endParaRPr>
          </a:p>
        </p:txBody>
      </p:sp>
      <p:sp>
        <p:nvSpPr>
          <p:cNvPr id="7" name="4 CuadroTexto"/>
          <p:cNvSpPr txBox="1"/>
          <p:nvPr/>
        </p:nvSpPr>
        <p:spPr>
          <a:xfrm>
            <a:off x="400907" y="1268760"/>
            <a:ext cx="3890809" cy="461665"/>
          </a:xfrm>
          <a:prstGeom prst="rect">
            <a:avLst/>
          </a:prstGeom>
          <a:noFill/>
        </p:spPr>
        <p:txBody>
          <a:bodyPr wrap="none" rtlCol="0">
            <a:spAutoFit/>
          </a:bodyPr>
          <a:lstStyle/>
          <a:p>
            <a:r>
              <a:rPr lang="es-ES" sz="2400" dirty="0" smtClean="0"/>
              <a:t>Ejemplo de hoja de respuesta:</a:t>
            </a:r>
            <a:endParaRPr lang="es-ES" sz="2400" dirty="0"/>
          </a:p>
        </p:txBody>
      </p:sp>
      <p:graphicFrame>
        <p:nvGraphicFramePr>
          <p:cNvPr id="10" name="5 Tabla"/>
          <p:cNvGraphicFramePr>
            <a:graphicFrameLocks noGrp="1"/>
          </p:cNvGraphicFramePr>
          <p:nvPr>
            <p:extLst>
              <p:ext uri="{D42A27DB-BD31-4B8C-83A1-F6EECF244321}">
                <p14:modId xmlns:p14="http://schemas.microsoft.com/office/powerpoint/2010/main" val="544020756"/>
              </p:ext>
            </p:extLst>
          </p:nvPr>
        </p:nvGraphicFramePr>
        <p:xfrm>
          <a:off x="476830" y="1988840"/>
          <a:ext cx="4896546" cy="2360672"/>
        </p:xfrm>
        <a:graphic>
          <a:graphicData uri="http://schemas.openxmlformats.org/drawingml/2006/table">
            <a:tbl>
              <a:tblPr firstRow="1" bandRow="1">
                <a:tableStyleId>{5C22544A-7EE6-4342-B048-85BDC9FD1C3A}</a:tableStyleId>
              </a:tblPr>
              <a:tblGrid>
                <a:gridCol w="810498"/>
                <a:gridCol w="211014"/>
                <a:gridCol w="810498"/>
                <a:gridCol w="211014"/>
                <a:gridCol w="810498"/>
                <a:gridCol w="211014"/>
                <a:gridCol w="810498"/>
                <a:gridCol w="211014"/>
                <a:gridCol w="810498"/>
              </a:tblGrid>
              <a:tr h="590168">
                <a:tc>
                  <a:txBody>
                    <a:bodyPr/>
                    <a:lstStyle/>
                    <a:p>
                      <a:pPr algn="ctr"/>
                      <a:r>
                        <a:rPr lang="es-ES" sz="2800" dirty="0" smtClean="0">
                          <a:solidFill>
                            <a:schemeClr val="tx2"/>
                          </a:solidFill>
                        </a:rPr>
                        <a:t>A</a:t>
                      </a:r>
                      <a:endParaRPr lang="es-ES" sz="2800" dirty="0">
                        <a:solidFill>
                          <a:schemeClr val="tx2"/>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a:endParaRPr lang="es-ES" sz="2800" dirty="0">
                        <a:solidFill>
                          <a:schemeClr val="tx2"/>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2"/>
                          </a:solidFill>
                        </a:rPr>
                        <a:t>B</a:t>
                      </a:r>
                      <a:endParaRPr lang="es-ES" sz="2800" dirty="0">
                        <a:solidFill>
                          <a:schemeClr val="tx2"/>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a:endParaRPr lang="es-ES" sz="2800" dirty="0">
                        <a:solidFill>
                          <a:schemeClr val="tx2"/>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2"/>
                          </a:solidFill>
                        </a:rPr>
                        <a:t>C</a:t>
                      </a:r>
                      <a:endParaRPr lang="es-ES" sz="2800" dirty="0">
                        <a:solidFill>
                          <a:schemeClr val="tx2"/>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a:endParaRPr lang="es-ES" sz="2800" dirty="0">
                        <a:solidFill>
                          <a:schemeClr val="tx2"/>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2"/>
                          </a:solidFill>
                        </a:rPr>
                        <a:t>D</a:t>
                      </a:r>
                      <a:endParaRPr lang="es-ES" sz="2800" dirty="0">
                        <a:solidFill>
                          <a:schemeClr val="tx2"/>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a:endParaRPr lang="es-ES" sz="2800" dirty="0">
                        <a:solidFill>
                          <a:schemeClr val="tx2"/>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2"/>
                          </a:solidFill>
                        </a:rPr>
                        <a:t>F</a:t>
                      </a:r>
                      <a:endParaRPr lang="es-ES" sz="2800" dirty="0">
                        <a:solidFill>
                          <a:schemeClr val="tx2"/>
                        </a:solidFil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r>
              <a:tr h="590168">
                <a:tc>
                  <a:txBody>
                    <a:bodyPr/>
                    <a:lstStyle/>
                    <a:p>
                      <a:pPr algn="ctr"/>
                      <a:r>
                        <a:rPr lang="es-ES" sz="2800" dirty="0" smtClean="0">
                          <a:solidFill>
                            <a:schemeClr val="tx1">
                              <a:lumMod val="95000"/>
                            </a:schemeClr>
                          </a:solidFill>
                        </a:rPr>
                        <a:t>34</a:t>
                      </a:r>
                      <a:endParaRPr lang="es-ES" sz="2800" dirty="0">
                        <a:solidFill>
                          <a:schemeClr val="tx1">
                            <a:lumMod val="95000"/>
                          </a:schemeClr>
                        </a:solidFill>
                      </a:endParaRPr>
                    </a:p>
                  </a:txBody>
                  <a:tcP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62</a:t>
                      </a:r>
                      <a:endParaRPr lang="es-ES" sz="2800" dirty="0">
                        <a:solidFill>
                          <a:schemeClr val="tx1">
                            <a:lumMod val="95000"/>
                          </a:schemeClr>
                        </a:solidFill>
                      </a:endParaRPr>
                    </a:p>
                  </a:txBody>
                  <a:tcP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19</a:t>
                      </a:r>
                      <a:endParaRPr lang="es-ES" sz="2800" dirty="0">
                        <a:solidFill>
                          <a:schemeClr val="tx1">
                            <a:lumMod val="95000"/>
                          </a:schemeClr>
                        </a:solidFill>
                      </a:endParaRPr>
                    </a:p>
                  </a:txBody>
                  <a:tcP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45</a:t>
                      </a:r>
                      <a:endParaRPr lang="es-ES" sz="2800" dirty="0">
                        <a:solidFill>
                          <a:schemeClr val="tx1">
                            <a:lumMod val="95000"/>
                          </a:schemeClr>
                        </a:solidFill>
                      </a:endParaRPr>
                    </a:p>
                  </a:txBody>
                  <a:tcP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71</a:t>
                      </a:r>
                      <a:endParaRPr lang="es-ES" sz="2800" dirty="0">
                        <a:solidFill>
                          <a:schemeClr val="tx1">
                            <a:lumMod val="95000"/>
                          </a:schemeClr>
                        </a:solidFill>
                      </a:endParaRPr>
                    </a:p>
                  </a:txBody>
                  <a:tcPr>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90168">
                <a:tc>
                  <a:txBody>
                    <a:bodyPr/>
                    <a:lstStyle/>
                    <a:p>
                      <a:pPr algn="ctr"/>
                      <a:r>
                        <a:rPr lang="es-ES" sz="2800" dirty="0" smtClean="0">
                          <a:solidFill>
                            <a:schemeClr val="tx1">
                              <a:lumMod val="95000"/>
                            </a:schemeClr>
                          </a:solidFill>
                        </a:rPr>
                        <a:t>45</a:t>
                      </a:r>
                      <a:endParaRPr lang="es-ES" sz="2800" dirty="0">
                        <a:solidFill>
                          <a:schemeClr val="tx1">
                            <a:lumMod val="95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14</a:t>
                      </a:r>
                      <a:endParaRPr lang="es-ES" sz="2800" dirty="0">
                        <a:solidFill>
                          <a:schemeClr val="tx1">
                            <a:lumMod val="95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79</a:t>
                      </a:r>
                      <a:endParaRPr lang="es-ES" sz="2800" dirty="0">
                        <a:solidFill>
                          <a:schemeClr val="tx1">
                            <a:lumMod val="95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55</a:t>
                      </a:r>
                      <a:endParaRPr lang="es-ES" sz="2800" dirty="0">
                        <a:solidFill>
                          <a:schemeClr val="tx1">
                            <a:lumMod val="95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34</a:t>
                      </a:r>
                      <a:endParaRPr lang="es-ES" sz="2800" dirty="0">
                        <a:solidFill>
                          <a:schemeClr val="tx1">
                            <a:lumMod val="95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0168">
                <a:tc>
                  <a:txBody>
                    <a:bodyPr/>
                    <a:lstStyle/>
                    <a:p>
                      <a:pPr algn="ctr"/>
                      <a:r>
                        <a:rPr lang="es-ES" sz="2800" dirty="0" smtClean="0">
                          <a:solidFill>
                            <a:schemeClr val="tx1">
                              <a:lumMod val="95000"/>
                            </a:schemeClr>
                          </a:solidFill>
                        </a:rPr>
                        <a:t>69</a:t>
                      </a:r>
                      <a:endParaRPr lang="es-ES" sz="2800" dirty="0">
                        <a:solidFill>
                          <a:schemeClr val="tx1">
                            <a:lumMod val="9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76</a:t>
                      </a:r>
                      <a:endParaRPr lang="es-ES" sz="2800" dirty="0">
                        <a:solidFill>
                          <a:schemeClr val="tx1">
                            <a:lumMod val="9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88</a:t>
                      </a:r>
                      <a:endParaRPr lang="es-ES" sz="2800" dirty="0">
                        <a:solidFill>
                          <a:schemeClr val="tx1">
                            <a:lumMod val="9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110</a:t>
                      </a:r>
                      <a:endParaRPr lang="es-ES" sz="2800" dirty="0">
                        <a:solidFill>
                          <a:schemeClr val="tx1">
                            <a:lumMod val="9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s-ES" sz="2800" dirty="0">
                        <a:solidFill>
                          <a:schemeClr val="tx1">
                            <a:lumMod val="9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ES" sz="2800" dirty="0" smtClean="0">
                          <a:solidFill>
                            <a:schemeClr val="tx1">
                              <a:lumMod val="95000"/>
                            </a:schemeClr>
                          </a:solidFill>
                        </a:rPr>
                        <a:t>105</a:t>
                      </a:r>
                      <a:endParaRPr lang="es-ES" sz="2800" dirty="0">
                        <a:solidFill>
                          <a:schemeClr val="tx1">
                            <a:lumMod val="9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aphicFrame>
        <p:nvGraphicFramePr>
          <p:cNvPr id="11" name="9 Tabla"/>
          <p:cNvGraphicFramePr>
            <a:graphicFrameLocks noGrp="1"/>
          </p:cNvGraphicFramePr>
          <p:nvPr>
            <p:extLst>
              <p:ext uri="{D42A27DB-BD31-4B8C-83A1-F6EECF244321}">
                <p14:modId xmlns:p14="http://schemas.microsoft.com/office/powerpoint/2010/main" val="1802852401"/>
              </p:ext>
            </p:extLst>
          </p:nvPr>
        </p:nvGraphicFramePr>
        <p:xfrm>
          <a:off x="6107932" y="1988840"/>
          <a:ext cx="2591376" cy="3024335"/>
        </p:xfrm>
        <a:graphic>
          <a:graphicData uri="http://schemas.openxmlformats.org/drawingml/2006/table">
            <a:tbl>
              <a:tblPr bandRow="1">
                <a:tableStyleId>{5C22544A-7EE6-4342-B048-85BDC9FD1C3A}</a:tableStyleId>
              </a:tblPr>
              <a:tblGrid>
                <a:gridCol w="863792"/>
                <a:gridCol w="863792"/>
                <a:gridCol w="863792"/>
              </a:tblGrid>
              <a:tr h="604867">
                <a:tc>
                  <a:txBody>
                    <a:bodyPr/>
                    <a:lstStyle/>
                    <a:p>
                      <a:pPr algn="ctr"/>
                      <a:r>
                        <a:rPr lang="es-ES" dirty="0" smtClean="0"/>
                        <a:t>A</a:t>
                      </a:r>
                      <a:endParaRPr lang="es-E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dirty="0" smtClean="0">
                          <a:solidFill>
                            <a:schemeClr val="tx1">
                              <a:lumMod val="95000"/>
                            </a:schemeClr>
                          </a:solidFill>
                        </a:rPr>
                        <a:t>Bien</a:t>
                      </a:r>
                      <a:endParaRPr lang="es-ES" dirty="0">
                        <a:solidFill>
                          <a:schemeClr val="tx1">
                            <a:lumMod val="9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a:r>
                        <a:rPr lang="es-ES" dirty="0" smtClean="0">
                          <a:solidFill>
                            <a:schemeClr val="tx1">
                              <a:lumMod val="95000"/>
                            </a:schemeClr>
                          </a:solidFill>
                        </a:rPr>
                        <a:t>Mal</a:t>
                      </a:r>
                      <a:endParaRPr lang="es-ES" dirty="0">
                        <a:solidFill>
                          <a:schemeClr val="tx1">
                            <a:lumMod val="9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r h="604867">
                <a:tc>
                  <a:txBody>
                    <a:bodyPr/>
                    <a:lstStyle/>
                    <a:p>
                      <a:pPr algn="ctr"/>
                      <a:r>
                        <a:rPr lang="es-ES" dirty="0" smtClean="0"/>
                        <a:t>B</a:t>
                      </a:r>
                      <a:endParaRPr lang="es-E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dirty="0" smtClean="0">
                          <a:solidFill>
                            <a:schemeClr val="tx1">
                              <a:lumMod val="95000"/>
                            </a:schemeClr>
                          </a:solidFill>
                        </a:rPr>
                        <a:t>Bien</a:t>
                      </a:r>
                      <a:endParaRPr lang="es-ES" dirty="0">
                        <a:solidFill>
                          <a:schemeClr val="tx1">
                            <a:lumMod val="9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a:r>
                        <a:rPr lang="es-ES" dirty="0" smtClean="0">
                          <a:solidFill>
                            <a:schemeClr val="tx1">
                              <a:lumMod val="95000"/>
                            </a:schemeClr>
                          </a:solidFill>
                        </a:rPr>
                        <a:t>Mal</a:t>
                      </a:r>
                      <a:endParaRPr lang="es-ES" dirty="0">
                        <a:solidFill>
                          <a:schemeClr val="tx1">
                            <a:lumMod val="9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r h="604867">
                <a:tc>
                  <a:txBody>
                    <a:bodyPr/>
                    <a:lstStyle/>
                    <a:p>
                      <a:pPr algn="ctr"/>
                      <a:r>
                        <a:rPr lang="es-ES" dirty="0" smtClean="0"/>
                        <a:t>C</a:t>
                      </a:r>
                      <a:endParaRPr lang="es-E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dirty="0" smtClean="0">
                          <a:solidFill>
                            <a:schemeClr val="tx1">
                              <a:lumMod val="95000"/>
                            </a:schemeClr>
                          </a:solidFill>
                        </a:rPr>
                        <a:t>Bien</a:t>
                      </a:r>
                      <a:endParaRPr lang="es-ES" dirty="0">
                        <a:solidFill>
                          <a:schemeClr val="tx1">
                            <a:lumMod val="9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a:r>
                        <a:rPr lang="es-ES" dirty="0" smtClean="0">
                          <a:solidFill>
                            <a:schemeClr val="tx1">
                              <a:lumMod val="95000"/>
                            </a:schemeClr>
                          </a:solidFill>
                        </a:rPr>
                        <a:t>Mal</a:t>
                      </a:r>
                      <a:endParaRPr lang="es-ES" dirty="0">
                        <a:solidFill>
                          <a:schemeClr val="tx1">
                            <a:lumMod val="9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r h="604867">
                <a:tc>
                  <a:txBody>
                    <a:bodyPr/>
                    <a:lstStyle/>
                    <a:p>
                      <a:pPr algn="ctr"/>
                      <a:r>
                        <a:rPr lang="es-ES" dirty="0" smtClean="0"/>
                        <a:t>D</a:t>
                      </a:r>
                      <a:endParaRPr lang="es-E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dirty="0" smtClean="0">
                          <a:solidFill>
                            <a:schemeClr val="tx1">
                              <a:lumMod val="95000"/>
                            </a:schemeClr>
                          </a:solidFill>
                        </a:rPr>
                        <a:t>Bien</a:t>
                      </a:r>
                      <a:endParaRPr lang="es-ES" dirty="0">
                        <a:solidFill>
                          <a:schemeClr val="tx1">
                            <a:lumMod val="9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a:r>
                        <a:rPr lang="es-ES" dirty="0" smtClean="0">
                          <a:solidFill>
                            <a:schemeClr val="tx1">
                              <a:lumMod val="95000"/>
                            </a:schemeClr>
                          </a:solidFill>
                        </a:rPr>
                        <a:t>Mal</a:t>
                      </a:r>
                      <a:endParaRPr lang="es-ES" dirty="0">
                        <a:solidFill>
                          <a:schemeClr val="tx1">
                            <a:lumMod val="9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r h="604867">
                <a:tc>
                  <a:txBody>
                    <a:bodyPr/>
                    <a:lstStyle/>
                    <a:p>
                      <a:pPr algn="ctr"/>
                      <a:r>
                        <a:rPr lang="es-ES" dirty="0" smtClean="0"/>
                        <a:t>E</a:t>
                      </a:r>
                      <a:endParaRPr lang="es-E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dirty="0" smtClean="0">
                          <a:solidFill>
                            <a:schemeClr val="tx1">
                              <a:lumMod val="95000"/>
                            </a:schemeClr>
                          </a:solidFill>
                        </a:rPr>
                        <a:t>Bien</a:t>
                      </a:r>
                      <a:endParaRPr lang="es-ES" dirty="0">
                        <a:solidFill>
                          <a:schemeClr val="tx1">
                            <a:lumMod val="9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a:r>
                        <a:rPr lang="es-ES" dirty="0" smtClean="0">
                          <a:solidFill>
                            <a:schemeClr val="tx1">
                              <a:lumMod val="95000"/>
                            </a:schemeClr>
                          </a:solidFill>
                        </a:rPr>
                        <a:t>Mal</a:t>
                      </a:r>
                      <a:endParaRPr lang="es-ES" dirty="0">
                        <a:solidFill>
                          <a:schemeClr val="tx1">
                            <a:lumMod val="9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bl>
          </a:graphicData>
        </a:graphic>
      </p:graphicFrame>
      <p:sp>
        <p:nvSpPr>
          <p:cNvPr id="12" name="10 CuadroTexto"/>
          <p:cNvSpPr txBox="1"/>
          <p:nvPr/>
        </p:nvSpPr>
        <p:spPr>
          <a:xfrm>
            <a:off x="396875" y="5544334"/>
            <a:ext cx="7848872" cy="523220"/>
          </a:xfrm>
          <a:prstGeom prst="rect">
            <a:avLst/>
          </a:prstGeom>
          <a:noFill/>
        </p:spPr>
        <p:txBody>
          <a:bodyPr wrap="square" rtlCol="0">
            <a:spAutoFit/>
          </a:bodyPr>
          <a:lstStyle/>
          <a:p>
            <a:endParaRPr lang="es-ES" sz="2800" dirty="0"/>
          </a:p>
        </p:txBody>
      </p:sp>
      <p:sp>
        <p:nvSpPr>
          <p:cNvPr id="2" name="CuadroTexto 1"/>
          <p:cNvSpPr txBox="1"/>
          <p:nvPr/>
        </p:nvSpPr>
        <p:spPr>
          <a:xfrm>
            <a:off x="8028384" y="1844824"/>
            <a:ext cx="530915"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CuadroTexto 7"/>
          <p:cNvSpPr txBox="1"/>
          <p:nvPr/>
        </p:nvSpPr>
        <p:spPr>
          <a:xfrm>
            <a:off x="7164288" y="2492896"/>
            <a:ext cx="530915"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CuadroTexto 8"/>
          <p:cNvSpPr txBox="1"/>
          <p:nvPr/>
        </p:nvSpPr>
        <p:spPr>
          <a:xfrm>
            <a:off x="8028384" y="3068960"/>
            <a:ext cx="530915"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CuadroTexto 12"/>
          <p:cNvSpPr txBox="1"/>
          <p:nvPr/>
        </p:nvSpPr>
        <p:spPr>
          <a:xfrm>
            <a:off x="8028384" y="3717032"/>
            <a:ext cx="530915"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CuadroTexto 13"/>
          <p:cNvSpPr txBox="1"/>
          <p:nvPr/>
        </p:nvSpPr>
        <p:spPr>
          <a:xfrm>
            <a:off x="7164288" y="4365104"/>
            <a:ext cx="530915"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10 Rectángulo redondeado"/>
          <p:cNvSpPr/>
          <p:nvPr/>
        </p:nvSpPr>
        <p:spPr>
          <a:xfrm>
            <a:off x="807777" y="5661248"/>
            <a:ext cx="7500090" cy="9013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sz="2000" dirty="0"/>
              <a:t>El alumno dispone de 6 minutos para categorizar las sumas que se presentan como correctas o erróneas</a:t>
            </a:r>
            <a:r>
              <a:rPr lang="es-ES" sz="2000" dirty="0" smtClean="0"/>
              <a:t>.</a:t>
            </a:r>
            <a:endParaRPr lang="es-ES" sz="2000" dirty="0"/>
          </a:p>
        </p:txBody>
      </p:sp>
    </p:spTree>
    <p:extLst>
      <p:ext uri="{BB962C8B-B14F-4D97-AF65-F5344CB8AC3E}">
        <p14:creationId xmlns:p14="http://schemas.microsoft.com/office/powerpoint/2010/main" val="1421046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3" grpId="0"/>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0" y="260648"/>
            <a:ext cx="9144000" cy="562074"/>
          </a:xfrm>
        </p:spPr>
        <p:txBody>
          <a:bodyPr>
            <a:noAutofit/>
          </a:bodyPr>
          <a:lstStyle/>
          <a:p>
            <a:pPr algn="ctr"/>
            <a:r>
              <a:rPr lang="es-ES" sz="2400" dirty="0" smtClean="0">
                <a:solidFill>
                  <a:srgbClr val="1F497D"/>
                </a:solidFill>
                <a:latin typeface="Arial Black"/>
                <a:cs typeface="Arial Black"/>
              </a:rPr>
              <a:t>4 a. RAZONAMIENTO MATEMÁTICO</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931" y="1519908"/>
            <a:ext cx="2960138" cy="381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p:cNvSpPr txBox="1"/>
          <p:nvPr/>
        </p:nvSpPr>
        <p:spPr>
          <a:xfrm flipH="1">
            <a:off x="5382090" y="1412776"/>
            <a:ext cx="57606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uadroTexto 6"/>
          <p:cNvSpPr txBox="1"/>
          <p:nvPr/>
        </p:nvSpPr>
        <p:spPr>
          <a:xfrm flipH="1">
            <a:off x="5382090" y="1880828"/>
            <a:ext cx="57606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CuadroTexto 7"/>
          <p:cNvSpPr txBox="1"/>
          <p:nvPr/>
        </p:nvSpPr>
        <p:spPr>
          <a:xfrm flipH="1">
            <a:off x="5382090" y="2348880"/>
            <a:ext cx="57606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p>
        </p:txBody>
      </p:sp>
      <p:sp>
        <p:nvSpPr>
          <p:cNvPr id="9" name="CuadroTexto 8"/>
          <p:cNvSpPr txBox="1"/>
          <p:nvPr/>
        </p:nvSpPr>
        <p:spPr>
          <a:xfrm flipH="1">
            <a:off x="5382090" y="2816932"/>
            <a:ext cx="57606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p>
        </p:txBody>
      </p:sp>
      <p:sp>
        <p:nvSpPr>
          <p:cNvPr id="11" name="CuadroTexto 10"/>
          <p:cNvSpPr txBox="1"/>
          <p:nvPr/>
        </p:nvSpPr>
        <p:spPr>
          <a:xfrm flipH="1">
            <a:off x="5364088" y="3284984"/>
            <a:ext cx="57606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10 Rectángulo redondeado"/>
          <p:cNvSpPr/>
          <p:nvPr/>
        </p:nvSpPr>
        <p:spPr>
          <a:xfrm>
            <a:off x="807777" y="5661248"/>
            <a:ext cx="7500090" cy="9013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2000" dirty="0"/>
              <a:t>El alumno debe completar los huecos en blanco siguiendo el orden matemático que gobierna la serie. </a:t>
            </a:r>
            <a:r>
              <a:rPr lang="es-ES" sz="2000" dirty="0" smtClean="0"/>
              <a:t>El alumno dispone de </a:t>
            </a:r>
            <a:r>
              <a:rPr lang="es-ES" sz="2000" dirty="0"/>
              <a:t>5 minutos.</a:t>
            </a:r>
          </a:p>
        </p:txBody>
      </p:sp>
    </p:spTree>
    <p:extLst>
      <p:ext uri="{BB962C8B-B14F-4D97-AF65-F5344CB8AC3E}">
        <p14:creationId xmlns:p14="http://schemas.microsoft.com/office/powerpoint/2010/main" val="14850744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1"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0" y="260648"/>
            <a:ext cx="9144000" cy="562074"/>
          </a:xfrm>
        </p:spPr>
        <p:txBody>
          <a:bodyPr>
            <a:noAutofit/>
          </a:bodyPr>
          <a:lstStyle/>
          <a:p>
            <a:pPr algn="ctr"/>
            <a:r>
              <a:rPr lang="es-ES" sz="2400" dirty="0" smtClean="0">
                <a:solidFill>
                  <a:srgbClr val="1F497D"/>
                </a:solidFill>
                <a:latin typeface="Arial Black"/>
                <a:cs typeface="Arial Black"/>
              </a:rPr>
              <a:t>4 b. RAZONAMIENTO MATEMÁTICO</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837" y="1519907"/>
            <a:ext cx="4056326" cy="381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3365" t="37315" r="42738" b="36892"/>
          <a:stretch/>
        </p:blipFill>
        <p:spPr bwMode="auto">
          <a:xfrm>
            <a:off x="5910330" y="2957004"/>
            <a:ext cx="563701" cy="98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3199" t="36562" r="62774" b="36829"/>
          <a:stretch/>
        </p:blipFill>
        <p:spPr bwMode="auto">
          <a:xfrm>
            <a:off x="5907700" y="4141191"/>
            <a:ext cx="568960" cy="101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Agrupar 6"/>
          <p:cNvGrpSpPr/>
          <p:nvPr/>
        </p:nvGrpSpPr>
        <p:grpSpPr>
          <a:xfrm>
            <a:off x="5910330" y="1772816"/>
            <a:ext cx="563701" cy="984809"/>
            <a:chOff x="6888619" y="1916832"/>
            <a:chExt cx="563701" cy="984809"/>
          </a:xfrm>
        </p:grpSpPr>
        <p:pic>
          <p:nvPicPr>
            <p:cNvPr id="15" name="Picture 5"/>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3365" t="37315" r="42738" b="36892"/>
            <a:stretch/>
          </p:blipFill>
          <p:spPr bwMode="auto">
            <a:xfrm>
              <a:off x="6888619" y="1916832"/>
              <a:ext cx="563701" cy="98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3"/>
            <p:cNvSpPr/>
            <p:nvPr/>
          </p:nvSpPr>
          <p:spPr>
            <a:xfrm>
              <a:off x="6948264" y="1988840"/>
              <a:ext cx="432048" cy="3600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sp>
        <p:nvSpPr>
          <p:cNvPr id="21" name="10 Rectángulo redondeado"/>
          <p:cNvSpPr/>
          <p:nvPr/>
        </p:nvSpPr>
        <p:spPr>
          <a:xfrm>
            <a:off x="807777" y="5661248"/>
            <a:ext cx="7500090" cy="9013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2000" dirty="0"/>
              <a:t>El alumno debe completar los huecos en blanco siguiendo el orden matemático que gobierna la serie. </a:t>
            </a:r>
            <a:r>
              <a:rPr lang="es-ES" sz="2000" dirty="0" smtClean="0"/>
              <a:t>El alumno dispone de 5 </a:t>
            </a:r>
            <a:r>
              <a:rPr lang="es-ES" sz="2000" dirty="0"/>
              <a:t>minutos.</a:t>
            </a:r>
          </a:p>
        </p:txBody>
      </p:sp>
    </p:spTree>
    <p:extLst>
      <p:ext uri="{BB962C8B-B14F-4D97-AF65-F5344CB8AC3E}">
        <p14:creationId xmlns:p14="http://schemas.microsoft.com/office/powerpoint/2010/main" val="3288970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0" y="260648"/>
            <a:ext cx="9144000" cy="562074"/>
          </a:xfrm>
        </p:spPr>
        <p:txBody>
          <a:bodyPr>
            <a:noAutofit/>
          </a:bodyPr>
          <a:lstStyle/>
          <a:p>
            <a:pPr algn="ctr"/>
            <a:r>
              <a:rPr lang="es-ES" sz="2400" dirty="0" smtClean="0">
                <a:solidFill>
                  <a:srgbClr val="1F497D"/>
                </a:solidFill>
                <a:latin typeface="Arial Black"/>
                <a:cs typeface="Arial Black"/>
              </a:rPr>
              <a:t>5 a. RAZONAMIENTO MATEMÁTICO - ESPACIAL</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962" y="1571386"/>
            <a:ext cx="4362077" cy="371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1 CuadroTexto"/>
          <p:cNvSpPr txBox="1"/>
          <p:nvPr/>
        </p:nvSpPr>
        <p:spPr>
          <a:xfrm>
            <a:off x="3779912" y="1124744"/>
            <a:ext cx="1800200" cy="369332"/>
          </a:xfrm>
          <a:prstGeom prst="rect">
            <a:avLst/>
          </a:prstGeom>
          <a:noFill/>
        </p:spPr>
        <p:txBody>
          <a:bodyPr wrap="square" rtlCol="0">
            <a:spAutoFit/>
          </a:bodyPr>
          <a:lstStyle/>
          <a:p>
            <a:pPr algn="ctr"/>
            <a:r>
              <a:rPr lang="es-ES" dirty="0" smtClean="0"/>
              <a:t>7 minutos</a:t>
            </a:r>
            <a:endParaRPr lang="es-ES" dirty="0"/>
          </a:p>
        </p:txBody>
      </p:sp>
      <p:sp>
        <p:nvSpPr>
          <p:cNvPr id="9" name="CuadroTexto 8"/>
          <p:cNvSpPr txBox="1"/>
          <p:nvPr/>
        </p:nvSpPr>
        <p:spPr>
          <a:xfrm flipH="1">
            <a:off x="3203848" y="1772816"/>
            <a:ext cx="57606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CuadroTexto 10"/>
          <p:cNvSpPr txBox="1"/>
          <p:nvPr/>
        </p:nvSpPr>
        <p:spPr>
          <a:xfrm flipH="1">
            <a:off x="5292080" y="1772816"/>
            <a:ext cx="57606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38</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CuadroTexto 11"/>
          <p:cNvSpPr txBox="1"/>
          <p:nvPr/>
        </p:nvSpPr>
        <p:spPr>
          <a:xfrm flipH="1">
            <a:off x="5292080" y="3645024"/>
            <a:ext cx="57606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11</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CuadroTexto 12"/>
          <p:cNvSpPr txBox="1"/>
          <p:nvPr/>
        </p:nvSpPr>
        <p:spPr>
          <a:xfrm flipH="1">
            <a:off x="3203848" y="3645024"/>
            <a:ext cx="57606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p>
        </p:txBody>
      </p:sp>
      <p:sp>
        <p:nvSpPr>
          <p:cNvPr id="14" name="10 Rectángulo redondeado"/>
          <p:cNvSpPr/>
          <p:nvPr/>
        </p:nvSpPr>
        <p:spPr>
          <a:xfrm>
            <a:off x="827584" y="5589240"/>
            <a:ext cx="7500090" cy="9013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000" dirty="0"/>
              <a:t>El alumno debe completar los huecos en blanco.</a:t>
            </a:r>
          </a:p>
        </p:txBody>
      </p:sp>
    </p:spTree>
    <p:extLst>
      <p:ext uri="{BB962C8B-B14F-4D97-AF65-F5344CB8AC3E}">
        <p14:creationId xmlns:p14="http://schemas.microsoft.com/office/powerpoint/2010/main" val="5730869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1800" y="980728"/>
            <a:ext cx="3600400" cy="460851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Rectángulo redondeado 2"/>
          <p:cNvSpPr/>
          <p:nvPr/>
        </p:nvSpPr>
        <p:spPr>
          <a:xfrm>
            <a:off x="3779912" y="5085184"/>
            <a:ext cx="1584176" cy="504056"/>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3 Título"/>
          <p:cNvSpPr>
            <a:spLocks noGrp="1"/>
          </p:cNvSpPr>
          <p:nvPr>
            <p:ph type="title"/>
          </p:nvPr>
        </p:nvSpPr>
        <p:spPr>
          <a:xfrm>
            <a:off x="0" y="260648"/>
            <a:ext cx="9144000" cy="562074"/>
          </a:xfrm>
        </p:spPr>
        <p:txBody>
          <a:bodyPr>
            <a:noAutofit/>
          </a:bodyPr>
          <a:lstStyle/>
          <a:p>
            <a:pPr algn="ctr"/>
            <a:r>
              <a:rPr lang="es-ES" sz="2400" dirty="0" smtClean="0">
                <a:solidFill>
                  <a:srgbClr val="1F497D"/>
                </a:solidFill>
                <a:latin typeface="Arial Black"/>
                <a:cs typeface="Arial Black"/>
              </a:rPr>
              <a:t>5 b. RAZONAMIENTO MATEMÁTICO - ESPACIAL</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51 CuadroTexto"/>
          <p:cNvSpPr txBox="1"/>
          <p:nvPr/>
        </p:nvSpPr>
        <p:spPr>
          <a:xfrm>
            <a:off x="3707904" y="1196752"/>
            <a:ext cx="1800200" cy="369332"/>
          </a:xfrm>
          <a:prstGeom prst="rect">
            <a:avLst/>
          </a:prstGeom>
          <a:noFill/>
        </p:spPr>
        <p:txBody>
          <a:bodyPr wrap="square" rtlCol="0">
            <a:spAutoFit/>
          </a:bodyPr>
          <a:lstStyle/>
          <a:p>
            <a:pPr algn="ctr"/>
            <a:r>
              <a:rPr lang="es-ES" dirty="0" smtClean="0"/>
              <a:t>6 minutos</a:t>
            </a:r>
            <a:endParaRPr lang="es-ES" dirty="0"/>
          </a:p>
        </p:txBody>
      </p:sp>
      <p:pic>
        <p:nvPicPr>
          <p:cNvPr id="2" name="Imagen 1"/>
          <p:cNvPicPr>
            <a:picLocks noChangeAspect="1"/>
          </p:cNvPicPr>
          <p:nvPr/>
        </p:nvPicPr>
        <p:blipFill>
          <a:blip r:embed="rId3">
            <a:clrChange>
              <a:clrFrom>
                <a:srgbClr val="FFFFFF"/>
              </a:clrFrom>
              <a:clrTo>
                <a:srgbClr val="FFFFFF">
                  <a:alpha val="0"/>
                </a:srgbClr>
              </a:clrTo>
            </a:clrChange>
          </a:blip>
          <a:stretch>
            <a:fillRect/>
          </a:stretch>
        </p:blipFill>
        <p:spPr>
          <a:xfrm>
            <a:off x="2771800" y="980728"/>
            <a:ext cx="3600400" cy="4604052"/>
          </a:xfrm>
          <a:prstGeom prst="rect">
            <a:avLst/>
          </a:prstGeom>
        </p:spPr>
      </p:pic>
      <p:pic>
        <p:nvPicPr>
          <p:cNvPr id="7" name="Picture 5"/>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2550" t="3885" r="61985" b="68867"/>
          <a:stretch/>
        </p:blipFill>
        <p:spPr bwMode="auto">
          <a:xfrm rot="18026957">
            <a:off x="5398449" y="3683568"/>
            <a:ext cx="688531" cy="114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10 Rectángulo redondeado"/>
          <p:cNvSpPr/>
          <p:nvPr/>
        </p:nvSpPr>
        <p:spPr>
          <a:xfrm>
            <a:off x="827584" y="5696293"/>
            <a:ext cx="7500090" cy="9013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sz="2000" dirty="0"/>
              <a:t>El alumno debe elegir de entre las cuatro opciones la respuesta correcta para completar los huecos en blanco.</a:t>
            </a:r>
          </a:p>
        </p:txBody>
      </p:sp>
    </p:spTree>
    <p:extLst>
      <p:ext uri="{BB962C8B-B14F-4D97-AF65-F5344CB8AC3E}">
        <p14:creationId xmlns:p14="http://schemas.microsoft.com/office/powerpoint/2010/main" val="1249828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3284984"/>
            <a:ext cx="8229600" cy="562074"/>
          </a:xfrm>
        </p:spPr>
        <p:txBody>
          <a:bodyPr>
            <a:normAutofit fontScale="90000"/>
          </a:bodyPr>
          <a:lstStyle/>
          <a:p>
            <a:pPr algn="ctr"/>
            <a:r>
              <a:rPr lang="es-ES" b="1" dirty="0" smtClean="0">
                <a:solidFill>
                  <a:srgbClr val="1F497D"/>
                </a:solidFill>
                <a:latin typeface="Arial Black"/>
                <a:cs typeface="Arial Black"/>
              </a:rPr>
              <a:t>GRUPOS EVALUADOS</a:t>
            </a:r>
            <a:endParaRPr lang="es-ES" b="1" dirty="0">
              <a:solidFill>
                <a:srgbClr val="1F497D"/>
              </a:solidFill>
              <a:latin typeface="Arial Black"/>
              <a:cs typeface="Arial Black"/>
            </a:endParaRPr>
          </a:p>
        </p:txBody>
      </p:sp>
      <p:cxnSp>
        <p:nvCxnSpPr>
          <p:cNvPr id="20" name="19 Conector recto"/>
          <p:cNvCxnSpPr/>
          <p:nvPr/>
        </p:nvCxnSpPr>
        <p:spPr>
          <a:xfrm>
            <a:off x="467544" y="3933056"/>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1596" b="99867" l="402" r="99465">
                        <a14:foregroundMark x1="52343" y1="70745" x2="52343" y2="70745"/>
                        <a14:foregroundMark x1="48728" y1="69681" x2="48728" y2="69681"/>
                        <a14:foregroundMark x1="48728" y1="69681" x2="48728" y2="69681"/>
                        <a14:foregroundMark x1="48728" y1="69681" x2="48728" y2="69681"/>
                        <a14:foregroundMark x1="50469" y1="68351" x2="50469" y2="68351"/>
                        <a14:foregroundMark x1="50469" y1="68351" x2="50469" y2="68351"/>
                        <a14:foregroundMark x1="56894" y1="73803" x2="56894" y2="73803"/>
                        <a14:foregroundMark x1="56894" y1="73803" x2="56894" y2="73803"/>
                        <a14:foregroundMark x1="51004" y1="48537" x2="51004" y2="48537"/>
                        <a14:foregroundMark x1="51004" y1="48537" x2="51004" y2="48537"/>
                        <a14:foregroundMark x1="50469" y1="39229" x2="50469" y2="39229"/>
                        <a14:foregroundMark x1="50469" y1="39229" x2="50469" y2="39229"/>
                        <a14:foregroundMark x1="50469" y1="54255" x2="50469" y2="54255"/>
                        <a14:foregroundMark x1="50469" y1="54255" x2="50469" y2="54255"/>
                        <a14:foregroundMark x1="49665" y1="51330" x2="49665" y2="51330"/>
                        <a14:foregroundMark x1="49665" y1="51330" x2="49665" y2="51330"/>
                        <a14:foregroundMark x1="62651" y1="49601" x2="62651" y2="49601"/>
                        <a14:foregroundMark x1="62651" y1="49601" x2="62651" y2="49601"/>
                        <a14:foregroundMark x1="68942" y1="52527" x2="68942" y2="52527"/>
                        <a14:foregroundMark x1="68942" y1="52527" x2="68942" y2="52527"/>
                        <a14:foregroundMark x1="69210" y1="45213" x2="69210" y2="45213"/>
                        <a14:foregroundMark x1="69210" y1="45213" x2="69210" y2="45213"/>
                        <a14:foregroundMark x1="71754" y1="43484" x2="71754" y2="43484"/>
                        <a14:foregroundMark x1="71754" y1="43484" x2="71754" y2="43484"/>
                        <a14:foregroundMark x1="71754" y1="51197" x2="71754" y2="51197"/>
                        <a14:foregroundMark x1="71754" y1="51197" x2="71754" y2="51197"/>
                        <a14:foregroundMark x1="72959" y1="54920" x2="72959" y2="54920"/>
                        <a14:foregroundMark x1="72959" y1="54920" x2="72959" y2="54920"/>
                        <a14:foregroundMark x1="63588" y1="56250" x2="63588" y2="56250"/>
                        <a14:foregroundMark x1="63588" y1="56250" x2="63588" y2="56250"/>
                        <a14:foregroundMark x1="44311" y1="72739" x2="44311" y2="72739"/>
                        <a14:foregroundMark x1="44311" y1="72739" x2="44311" y2="72739"/>
                        <a14:foregroundMark x1="26104" y1="51596" x2="26104" y2="51596"/>
                        <a14:foregroundMark x1="26104" y1="51596" x2="26104" y2="51596"/>
                        <a14:foregroundMark x1="27041" y1="45878" x2="27041" y2="45878"/>
                        <a14:foregroundMark x1="27041" y1="45878" x2="27041" y2="45878"/>
                        <a14:foregroundMark x1="27041" y1="43218" x2="27041" y2="43218"/>
                        <a14:foregroundMark x1="27041" y1="43218" x2="27041" y2="43218"/>
                        <a14:foregroundMark x1="39625" y1="47872" x2="39625" y2="47872"/>
                        <a14:foregroundMark x1="39625" y1="47872" x2="39625" y2="47872"/>
                        <a14:foregroundMark x1="43909" y1="28457" x2="43909" y2="28457"/>
                        <a14:foregroundMark x1="43909" y1="28457" x2="43909" y2="28457"/>
                        <a14:foregroundMark x1="48728" y1="26463" x2="48728" y2="26463"/>
                        <a14:foregroundMark x1="48728" y1="26463" x2="48728" y2="26463"/>
                        <a14:foregroundMark x1="52075" y1="26197" x2="52075" y2="26197"/>
                        <a14:foregroundMark x1="52075" y1="26197" x2="52075" y2="26197"/>
                      </a14:backgroundRemoval>
                    </a14:imgEffect>
                  </a14:imgLayer>
                </a14:imgProps>
              </a:ext>
            </a:extLst>
          </a:blip>
          <a:stretch>
            <a:fillRect/>
          </a:stretch>
        </p:blipFill>
        <p:spPr>
          <a:xfrm>
            <a:off x="683568" y="260648"/>
            <a:ext cx="1117266" cy="1124744"/>
          </a:xfrm>
          <a:prstGeom prst="rect">
            <a:avLst/>
          </a:prstGeom>
        </p:spPr>
      </p:pic>
      <p:pic>
        <p:nvPicPr>
          <p:cNvPr id="5" name="Imagen 4"/>
          <p:cNvPicPr>
            <a:picLocks noChangeAspect="1"/>
          </p:cNvPicPr>
          <p:nvPr/>
        </p:nvPicPr>
        <p:blipFill>
          <a:blip r:embed="rId5">
            <a:clrChange>
              <a:clrFrom>
                <a:srgbClr val="FFFFFF"/>
              </a:clrFrom>
              <a:clrTo>
                <a:srgbClr val="FFFFFF">
                  <a:alpha val="0"/>
                </a:srgbClr>
              </a:clrTo>
            </a:clrChange>
            <a:alphaModFix/>
          </a:blip>
          <a:stretch>
            <a:fillRect/>
          </a:stretch>
        </p:blipFill>
        <p:spPr>
          <a:xfrm>
            <a:off x="251520" y="1331430"/>
            <a:ext cx="2020572" cy="936104"/>
          </a:xfrm>
          <a:prstGeom prst="rect">
            <a:avLst/>
          </a:prstGeom>
        </p:spPr>
      </p:pic>
    </p:spTree>
    <p:extLst>
      <p:ext uri="{BB962C8B-B14F-4D97-AF65-F5344CB8AC3E}">
        <p14:creationId xmlns:p14="http://schemas.microsoft.com/office/powerpoint/2010/main" val="27405988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3284984"/>
            <a:ext cx="8229600" cy="562074"/>
          </a:xfrm>
        </p:spPr>
        <p:txBody>
          <a:bodyPr>
            <a:normAutofit fontScale="90000"/>
          </a:bodyPr>
          <a:lstStyle/>
          <a:p>
            <a:pPr algn="ctr"/>
            <a:r>
              <a:rPr lang="es-ES" b="1" dirty="0" smtClean="0">
                <a:solidFill>
                  <a:srgbClr val="1F497D"/>
                </a:solidFill>
                <a:latin typeface="Arial Black"/>
                <a:cs typeface="Arial Black"/>
              </a:rPr>
              <a:t>PRESENTACIÓN</a:t>
            </a:r>
            <a:endParaRPr lang="es-ES" b="1" dirty="0">
              <a:solidFill>
                <a:srgbClr val="1F497D"/>
              </a:solidFill>
              <a:latin typeface="Arial Black"/>
              <a:cs typeface="Arial Black"/>
            </a:endParaRPr>
          </a:p>
        </p:txBody>
      </p:sp>
      <p:cxnSp>
        <p:nvCxnSpPr>
          <p:cNvPr id="20" name="19 Conector recto"/>
          <p:cNvCxnSpPr/>
          <p:nvPr/>
        </p:nvCxnSpPr>
        <p:spPr>
          <a:xfrm>
            <a:off x="467544" y="3933056"/>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1596" b="99867" l="402" r="99465">
                        <a14:foregroundMark x1="52343" y1="70745" x2="52343" y2="70745"/>
                        <a14:foregroundMark x1="48728" y1="69681" x2="48728" y2="69681"/>
                        <a14:foregroundMark x1="48728" y1="69681" x2="48728" y2="69681"/>
                        <a14:foregroundMark x1="48728" y1="69681" x2="48728" y2="69681"/>
                        <a14:foregroundMark x1="50469" y1="68351" x2="50469" y2="68351"/>
                        <a14:foregroundMark x1="50469" y1="68351" x2="50469" y2="68351"/>
                        <a14:foregroundMark x1="56894" y1="73803" x2="56894" y2="73803"/>
                        <a14:foregroundMark x1="56894" y1="73803" x2="56894" y2="73803"/>
                        <a14:foregroundMark x1="51004" y1="48537" x2="51004" y2="48537"/>
                        <a14:foregroundMark x1="51004" y1="48537" x2="51004" y2="48537"/>
                        <a14:foregroundMark x1="50469" y1="39229" x2="50469" y2="39229"/>
                        <a14:foregroundMark x1="50469" y1="39229" x2="50469" y2="39229"/>
                        <a14:foregroundMark x1="50469" y1="54255" x2="50469" y2="54255"/>
                        <a14:foregroundMark x1="50469" y1="54255" x2="50469" y2="54255"/>
                        <a14:foregroundMark x1="49665" y1="51330" x2="49665" y2="51330"/>
                        <a14:foregroundMark x1="49665" y1="51330" x2="49665" y2="51330"/>
                        <a14:foregroundMark x1="62651" y1="49601" x2="62651" y2="49601"/>
                        <a14:foregroundMark x1="62651" y1="49601" x2="62651" y2="49601"/>
                        <a14:foregroundMark x1="68942" y1="52527" x2="68942" y2="52527"/>
                        <a14:foregroundMark x1="68942" y1="52527" x2="68942" y2="52527"/>
                        <a14:foregroundMark x1="69210" y1="45213" x2="69210" y2="45213"/>
                        <a14:foregroundMark x1="69210" y1="45213" x2="69210" y2="45213"/>
                        <a14:foregroundMark x1="71754" y1="43484" x2="71754" y2="43484"/>
                        <a14:foregroundMark x1="71754" y1="43484" x2="71754" y2="43484"/>
                        <a14:foregroundMark x1="71754" y1="51197" x2="71754" y2="51197"/>
                        <a14:foregroundMark x1="71754" y1="51197" x2="71754" y2="51197"/>
                        <a14:foregroundMark x1="72959" y1="54920" x2="72959" y2="54920"/>
                        <a14:foregroundMark x1="72959" y1="54920" x2="72959" y2="54920"/>
                        <a14:foregroundMark x1="63588" y1="56250" x2="63588" y2="56250"/>
                        <a14:foregroundMark x1="63588" y1="56250" x2="63588" y2="56250"/>
                        <a14:foregroundMark x1="44311" y1="72739" x2="44311" y2="72739"/>
                        <a14:foregroundMark x1="44311" y1="72739" x2="44311" y2="72739"/>
                        <a14:foregroundMark x1="26104" y1="51596" x2="26104" y2="51596"/>
                        <a14:foregroundMark x1="26104" y1="51596" x2="26104" y2="51596"/>
                        <a14:foregroundMark x1="27041" y1="45878" x2="27041" y2="45878"/>
                        <a14:foregroundMark x1="27041" y1="45878" x2="27041" y2="45878"/>
                        <a14:foregroundMark x1="27041" y1="43218" x2="27041" y2="43218"/>
                        <a14:foregroundMark x1="27041" y1="43218" x2="27041" y2="43218"/>
                        <a14:foregroundMark x1="39625" y1="47872" x2="39625" y2="47872"/>
                        <a14:foregroundMark x1="39625" y1="47872" x2="39625" y2="47872"/>
                        <a14:foregroundMark x1="43909" y1="28457" x2="43909" y2="28457"/>
                        <a14:foregroundMark x1="43909" y1="28457" x2="43909" y2="28457"/>
                        <a14:foregroundMark x1="48728" y1="26463" x2="48728" y2="26463"/>
                        <a14:foregroundMark x1="48728" y1="26463" x2="48728" y2="26463"/>
                        <a14:foregroundMark x1="52075" y1="26197" x2="52075" y2="26197"/>
                        <a14:foregroundMark x1="52075" y1="26197" x2="52075" y2="26197"/>
                      </a14:backgroundRemoval>
                    </a14:imgEffect>
                  </a14:imgLayer>
                </a14:imgProps>
              </a:ext>
            </a:extLst>
          </a:blip>
          <a:stretch>
            <a:fillRect/>
          </a:stretch>
        </p:blipFill>
        <p:spPr>
          <a:xfrm>
            <a:off x="683568" y="269986"/>
            <a:ext cx="1117266" cy="1124744"/>
          </a:xfrm>
          <a:prstGeom prst="rect">
            <a:avLst/>
          </a:prstGeom>
        </p:spPr>
      </p:pic>
      <p:pic>
        <p:nvPicPr>
          <p:cNvPr id="5" name="Imagen 4"/>
          <p:cNvPicPr>
            <a:picLocks noChangeAspect="1"/>
          </p:cNvPicPr>
          <p:nvPr/>
        </p:nvPicPr>
        <p:blipFill>
          <a:blip r:embed="rId5">
            <a:clrChange>
              <a:clrFrom>
                <a:srgbClr val="FFFFFF"/>
              </a:clrFrom>
              <a:clrTo>
                <a:srgbClr val="FFFFFF">
                  <a:alpha val="0"/>
                </a:srgbClr>
              </a:clrTo>
            </a:clrChange>
            <a:alphaModFix/>
          </a:blip>
          <a:stretch>
            <a:fillRect/>
          </a:stretch>
        </p:blipFill>
        <p:spPr>
          <a:xfrm>
            <a:off x="251520" y="1340768"/>
            <a:ext cx="2020572" cy="936104"/>
          </a:xfrm>
          <a:prstGeom prst="rect">
            <a:avLst/>
          </a:prstGeom>
        </p:spPr>
      </p:pic>
    </p:spTree>
    <p:extLst>
      <p:ext uri="{BB962C8B-B14F-4D97-AF65-F5344CB8AC3E}">
        <p14:creationId xmlns:p14="http://schemas.microsoft.com/office/powerpoint/2010/main" val="23840414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06986" y="620688"/>
            <a:ext cx="2674610" cy="144016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6º EPO</a:t>
            </a:r>
          </a:p>
          <a:p>
            <a:pPr algn="ctr"/>
            <a:r>
              <a:rPr lang="es-ES" b="1" i="1" dirty="0" smtClean="0">
                <a:solidFill>
                  <a:schemeClr val="bg1"/>
                </a:solidFill>
              </a:rPr>
              <a:t>Grupo CON formación UCMAS</a:t>
            </a:r>
          </a:p>
          <a:p>
            <a:pPr algn="ctr"/>
            <a:r>
              <a:rPr lang="es-ES" b="1" i="1" dirty="0" smtClean="0">
                <a:solidFill>
                  <a:schemeClr val="bg1"/>
                </a:solidFill>
              </a:rPr>
              <a:t>Centro Inglés de Cádiz</a:t>
            </a:r>
            <a:endParaRPr lang="es-ES" b="1" i="1" dirty="0">
              <a:solidFill>
                <a:schemeClr val="bg1"/>
              </a:solidFill>
            </a:endParaRPr>
          </a:p>
        </p:txBody>
      </p:sp>
      <p:sp>
        <p:nvSpPr>
          <p:cNvPr id="18" name="17 Rectángulo redondeado"/>
          <p:cNvSpPr/>
          <p:nvPr/>
        </p:nvSpPr>
        <p:spPr>
          <a:xfrm>
            <a:off x="617300" y="2780928"/>
            <a:ext cx="2674610" cy="144016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6º EPO</a:t>
            </a:r>
          </a:p>
          <a:p>
            <a:pPr algn="ctr"/>
            <a:r>
              <a:rPr lang="es-ES" b="1" i="1" dirty="0">
                <a:solidFill>
                  <a:schemeClr val="bg1"/>
                </a:solidFill>
              </a:rPr>
              <a:t>Grupo </a:t>
            </a:r>
            <a:r>
              <a:rPr lang="es-ES" b="1" i="1" dirty="0" smtClean="0">
                <a:solidFill>
                  <a:schemeClr val="bg1"/>
                </a:solidFill>
              </a:rPr>
              <a:t>SIN formación UCMAS</a:t>
            </a:r>
          </a:p>
          <a:p>
            <a:pPr algn="ctr"/>
            <a:r>
              <a:rPr lang="es-ES" b="1" i="1" dirty="0" smtClean="0">
                <a:solidFill>
                  <a:schemeClr val="bg1"/>
                </a:solidFill>
              </a:rPr>
              <a:t>S. José Obrero de Palma</a:t>
            </a:r>
            <a:endParaRPr lang="es-ES" b="1" i="1" dirty="0">
              <a:solidFill>
                <a:schemeClr val="bg1"/>
              </a:solidFill>
            </a:endParaRPr>
          </a:p>
        </p:txBody>
      </p:sp>
      <p:sp>
        <p:nvSpPr>
          <p:cNvPr id="3" name="2 Flecha derecha"/>
          <p:cNvSpPr/>
          <p:nvPr/>
        </p:nvSpPr>
        <p:spPr>
          <a:xfrm>
            <a:off x="3785652" y="1160748"/>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derecha"/>
          <p:cNvSpPr/>
          <p:nvPr/>
        </p:nvSpPr>
        <p:spPr>
          <a:xfrm>
            <a:off x="3785652" y="3320988"/>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redondeado"/>
          <p:cNvSpPr/>
          <p:nvPr/>
        </p:nvSpPr>
        <p:spPr>
          <a:xfrm>
            <a:off x="5224646" y="620688"/>
            <a:ext cx="3312368" cy="540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Reclutados: 54</a:t>
            </a:r>
            <a:endParaRPr lang="es-ES" dirty="0"/>
          </a:p>
        </p:txBody>
      </p:sp>
      <p:sp>
        <p:nvSpPr>
          <p:cNvPr id="11" name="10 Rectángulo redondeado"/>
          <p:cNvSpPr/>
          <p:nvPr/>
        </p:nvSpPr>
        <p:spPr>
          <a:xfrm>
            <a:off x="5224646" y="1520788"/>
            <a:ext cx="3312368" cy="5400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solidFill>
                  <a:schemeClr val="tx1"/>
                </a:solidFill>
              </a:rPr>
              <a:t>Analizados: 46</a:t>
            </a:r>
            <a:endParaRPr lang="es-ES" dirty="0">
              <a:solidFill>
                <a:schemeClr val="tx1"/>
              </a:solidFill>
            </a:endParaRPr>
          </a:p>
        </p:txBody>
      </p:sp>
      <p:sp>
        <p:nvSpPr>
          <p:cNvPr id="12" name="11 Rectángulo redondeado"/>
          <p:cNvSpPr/>
          <p:nvPr/>
        </p:nvSpPr>
        <p:spPr>
          <a:xfrm>
            <a:off x="5224646" y="2780928"/>
            <a:ext cx="3312368" cy="540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Reclutados: 67</a:t>
            </a:r>
            <a:endParaRPr lang="es-ES" dirty="0"/>
          </a:p>
        </p:txBody>
      </p:sp>
      <p:sp>
        <p:nvSpPr>
          <p:cNvPr id="14" name="13 Rectángulo redondeado"/>
          <p:cNvSpPr/>
          <p:nvPr/>
        </p:nvSpPr>
        <p:spPr>
          <a:xfrm>
            <a:off x="5214312" y="3681028"/>
            <a:ext cx="3312368" cy="5400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solidFill>
                  <a:schemeClr val="tx1"/>
                </a:solidFill>
              </a:rPr>
              <a:t>Analizados: 65</a:t>
            </a:r>
            <a:endParaRPr lang="es-ES" dirty="0">
              <a:solidFill>
                <a:schemeClr val="tx1"/>
              </a:solidFill>
            </a:endParaRPr>
          </a:p>
        </p:txBody>
      </p:sp>
      <p:sp>
        <p:nvSpPr>
          <p:cNvPr id="5" name="Rectángulo redondeado 4"/>
          <p:cNvSpPr/>
          <p:nvPr/>
        </p:nvSpPr>
        <p:spPr>
          <a:xfrm>
            <a:off x="251520" y="4775188"/>
            <a:ext cx="8568952" cy="16288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s-ES" sz="1600" dirty="0">
                <a:solidFill>
                  <a:srgbClr val="1F497D"/>
                </a:solidFill>
              </a:rPr>
              <a:t>El número de participantes analizados no se corresponde con el de reclutados debido a :</a:t>
            </a:r>
          </a:p>
          <a:p>
            <a:endParaRPr lang="es-ES" sz="1600" dirty="0">
              <a:solidFill>
                <a:srgbClr val="1F497D"/>
              </a:solidFill>
            </a:endParaRPr>
          </a:p>
          <a:p>
            <a:pPr marL="342900" indent="-342900">
              <a:buFont typeface="+mj-lt"/>
              <a:buAutoNum type="arabicPeriod"/>
            </a:pPr>
            <a:r>
              <a:rPr lang="es-ES" sz="1600" dirty="0" smtClean="0">
                <a:solidFill>
                  <a:srgbClr val="1F497D"/>
                </a:solidFill>
              </a:rPr>
              <a:t>Falta </a:t>
            </a:r>
            <a:r>
              <a:rPr lang="es-ES" sz="1600" dirty="0">
                <a:solidFill>
                  <a:srgbClr val="1F497D"/>
                </a:solidFill>
              </a:rPr>
              <a:t>información de identificación o el test no se ha completado adecuadamente (lápiz en lugar de </a:t>
            </a:r>
            <a:r>
              <a:rPr lang="es-ES" sz="1600" dirty="0" smtClean="0">
                <a:solidFill>
                  <a:srgbClr val="1F497D"/>
                </a:solidFill>
              </a:rPr>
              <a:t>bolígrafo, </a:t>
            </a:r>
            <a:r>
              <a:rPr lang="es-ES" sz="1600" dirty="0">
                <a:solidFill>
                  <a:srgbClr val="1F497D"/>
                </a:solidFill>
              </a:rPr>
              <a:t>no entendieron correctamente las instrucciones etc.</a:t>
            </a:r>
            <a:r>
              <a:rPr lang="es-ES" sz="1600" dirty="0" smtClean="0">
                <a:solidFill>
                  <a:srgbClr val="1F497D"/>
                </a:solidFill>
              </a:rPr>
              <a:t>).</a:t>
            </a:r>
            <a:endParaRPr lang="es-ES" sz="1600" dirty="0">
              <a:solidFill>
                <a:srgbClr val="1F497D"/>
              </a:solidFill>
            </a:endParaRPr>
          </a:p>
          <a:p>
            <a:pPr marL="342900" indent="-342900">
              <a:buFont typeface="+mj-lt"/>
              <a:buAutoNum type="arabicPeriod"/>
            </a:pPr>
            <a:r>
              <a:rPr lang="es-ES" sz="1600" dirty="0" smtClean="0">
                <a:solidFill>
                  <a:srgbClr val="1F497D"/>
                </a:solidFill>
              </a:rPr>
              <a:t>Existencia </a:t>
            </a:r>
            <a:r>
              <a:rPr lang="es-ES" sz="1600" dirty="0">
                <a:solidFill>
                  <a:srgbClr val="1F497D"/>
                </a:solidFill>
              </a:rPr>
              <a:t>de puntuaciones extremas que están dos desviaciones por encima de la media y que se eliminan para no distorsionar los procedimientos estadísticos.</a:t>
            </a:r>
          </a:p>
        </p:txBody>
      </p:sp>
    </p:spTree>
    <p:extLst>
      <p:ext uri="{BB962C8B-B14F-4D97-AF65-F5344CB8AC3E}">
        <p14:creationId xmlns:p14="http://schemas.microsoft.com/office/powerpoint/2010/main" val="28447620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3" grpId="0" animBg="1"/>
      <p:bldP spid="21" grpId="0" animBg="1"/>
      <p:bldP spid="4" grpId="0" animBg="1"/>
      <p:bldP spid="11" grpId="0" animBg="1"/>
      <p:bldP spid="12" grpId="0" animBg="1"/>
      <p:bldP spid="1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3284984"/>
            <a:ext cx="8229600" cy="562074"/>
          </a:xfrm>
        </p:spPr>
        <p:txBody>
          <a:bodyPr>
            <a:normAutofit fontScale="90000"/>
          </a:bodyPr>
          <a:lstStyle/>
          <a:p>
            <a:pPr algn="ctr"/>
            <a:r>
              <a:rPr lang="es-ES" b="1" dirty="0" smtClean="0">
                <a:solidFill>
                  <a:srgbClr val="1F497D"/>
                </a:solidFill>
                <a:latin typeface="Arial Black"/>
                <a:cs typeface="Arial Black"/>
              </a:rPr>
              <a:t>DEFINICIONES</a:t>
            </a:r>
            <a:endParaRPr lang="es-ES" b="1" dirty="0">
              <a:solidFill>
                <a:srgbClr val="1F497D"/>
              </a:solidFill>
              <a:latin typeface="Arial Black"/>
              <a:cs typeface="Arial Black"/>
            </a:endParaRPr>
          </a:p>
        </p:txBody>
      </p:sp>
      <p:cxnSp>
        <p:nvCxnSpPr>
          <p:cNvPr id="20" name="19 Conector recto"/>
          <p:cNvCxnSpPr/>
          <p:nvPr/>
        </p:nvCxnSpPr>
        <p:spPr>
          <a:xfrm>
            <a:off x="467544" y="3933056"/>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1596" b="99867" l="402" r="99465">
                        <a14:foregroundMark x1="52343" y1="70745" x2="52343" y2="70745"/>
                        <a14:foregroundMark x1="48728" y1="69681" x2="48728" y2="69681"/>
                        <a14:foregroundMark x1="48728" y1="69681" x2="48728" y2="69681"/>
                        <a14:foregroundMark x1="48728" y1="69681" x2="48728" y2="69681"/>
                        <a14:foregroundMark x1="50469" y1="68351" x2="50469" y2="68351"/>
                        <a14:foregroundMark x1="50469" y1="68351" x2="50469" y2="68351"/>
                        <a14:foregroundMark x1="56894" y1="73803" x2="56894" y2="73803"/>
                        <a14:foregroundMark x1="56894" y1="73803" x2="56894" y2="73803"/>
                        <a14:foregroundMark x1="51004" y1="48537" x2="51004" y2="48537"/>
                        <a14:foregroundMark x1="51004" y1="48537" x2="51004" y2="48537"/>
                        <a14:foregroundMark x1="50469" y1="39229" x2="50469" y2="39229"/>
                        <a14:foregroundMark x1="50469" y1="39229" x2="50469" y2="39229"/>
                        <a14:foregroundMark x1="50469" y1="54255" x2="50469" y2="54255"/>
                        <a14:foregroundMark x1="50469" y1="54255" x2="50469" y2="54255"/>
                        <a14:foregroundMark x1="49665" y1="51330" x2="49665" y2="51330"/>
                        <a14:foregroundMark x1="49665" y1="51330" x2="49665" y2="51330"/>
                        <a14:foregroundMark x1="62651" y1="49601" x2="62651" y2="49601"/>
                        <a14:foregroundMark x1="62651" y1="49601" x2="62651" y2="49601"/>
                        <a14:foregroundMark x1="68942" y1="52527" x2="68942" y2="52527"/>
                        <a14:foregroundMark x1="68942" y1="52527" x2="68942" y2="52527"/>
                        <a14:foregroundMark x1="69210" y1="45213" x2="69210" y2="45213"/>
                        <a14:foregroundMark x1="69210" y1="45213" x2="69210" y2="45213"/>
                        <a14:foregroundMark x1="71754" y1="43484" x2="71754" y2="43484"/>
                        <a14:foregroundMark x1="71754" y1="43484" x2="71754" y2="43484"/>
                        <a14:foregroundMark x1="71754" y1="51197" x2="71754" y2="51197"/>
                        <a14:foregroundMark x1="71754" y1="51197" x2="71754" y2="51197"/>
                        <a14:foregroundMark x1="72959" y1="54920" x2="72959" y2="54920"/>
                        <a14:foregroundMark x1="72959" y1="54920" x2="72959" y2="54920"/>
                        <a14:foregroundMark x1="63588" y1="56250" x2="63588" y2="56250"/>
                        <a14:foregroundMark x1="63588" y1="56250" x2="63588" y2="56250"/>
                        <a14:foregroundMark x1="44311" y1="72739" x2="44311" y2="72739"/>
                        <a14:foregroundMark x1="44311" y1="72739" x2="44311" y2="72739"/>
                        <a14:foregroundMark x1="26104" y1="51596" x2="26104" y2="51596"/>
                        <a14:foregroundMark x1="26104" y1="51596" x2="26104" y2="51596"/>
                        <a14:foregroundMark x1="27041" y1="45878" x2="27041" y2="45878"/>
                        <a14:foregroundMark x1="27041" y1="45878" x2="27041" y2="45878"/>
                        <a14:foregroundMark x1="27041" y1="43218" x2="27041" y2="43218"/>
                        <a14:foregroundMark x1="27041" y1="43218" x2="27041" y2="43218"/>
                        <a14:foregroundMark x1="39625" y1="47872" x2="39625" y2="47872"/>
                        <a14:foregroundMark x1="39625" y1="47872" x2="39625" y2="47872"/>
                        <a14:foregroundMark x1="43909" y1="28457" x2="43909" y2="28457"/>
                        <a14:foregroundMark x1="43909" y1="28457" x2="43909" y2="28457"/>
                        <a14:foregroundMark x1="48728" y1="26463" x2="48728" y2="26463"/>
                        <a14:foregroundMark x1="48728" y1="26463" x2="48728" y2="26463"/>
                        <a14:foregroundMark x1="52075" y1="26197" x2="52075" y2="26197"/>
                        <a14:foregroundMark x1="52075" y1="26197" x2="52075" y2="26197"/>
                      </a14:backgroundRemoval>
                    </a14:imgEffect>
                  </a14:imgLayer>
                </a14:imgProps>
              </a:ext>
            </a:extLst>
          </a:blip>
          <a:stretch>
            <a:fillRect/>
          </a:stretch>
        </p:blipFill>
        <p:spPr>
          <a:xfrm>
            <a:off x="683568" y="269986"/>
            <a:ext cx="1117266" cy="1124744"/>
          </a:xfrm>
          <a:prstGeom prst="rect">
            <a:avLst/>
          </a:prstGeom>
        </p:spPr>
      </p:pic>
      <p:pic>
        <p:nvPicPr>
          <p:cNvPr id="5" name="Imagen 4"/>
          <p:cNvPicPr>
            <a:picLocks noChangeAspect="1"/>
          </p:cNvPicPr>
          <p:nvPr/>
        </p:nvPicPr>
        <p:blipFill>
          <a:blip r:embed="rId5">
            <a:clrChange>
              <a:clrFrom>
                <a:srgbClr val="FFFFFF"/>
              </a:clrFrom>
              <a:clrTo>
                <a:srgbClr val="FFFFFF">
                  <a:alpha val="0"/>
                </a:srgbClr>
              </a:clrTo>
            </a:clrChange>
            <a:alphaModFix/>
          </a:blip>
          <a:stretch>
            <a:fillRect/>
          </a:stretch>
        </p:blipFill>
        <p:spPr>
          <a:xfrm>
            <a:off x="251520" y="1340768"/>
            <a:ext cx="2020572" cy="936104"/>
          </a:xfrm>
          <a:prstGeom prst="rect">
            <a:avLst/>
          </a:prstGeom>
        </p:spPr>
      </p:pic>
    </p:spTree>
    <p:extLst>
      <p:ext uri="{BB962C8B-B14F-4D97-AF65-F5344CB8AC3E}">
        <p14:creationId xmlns:p14="http://schemas.microsoft.com/office/powerpoint/2010/main" val="21361996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396776" y="692696"/>
            <a:ext cx="8382000" cy="5040908"/>
          </a:xfrm>
        </p:spPr>
        <p:txBody>
          <a:bodyPr>
            <a:normAutofit fontScale="92500"/>
          </a:bodyPr>
          <a:lstStyle/>
          <a:p>
            <a:pPr algn="just"/>
            <a:r>
              <a:rPr lang="es-ES" dirty="0">
                <a:solidFill>
                  <a:srgbClr val="1F497D"/>
                </a:solidFill>
              </a:rPr>
              <a:t>M</a:t>
            </a:r>
            <a:r>
              <a:rPr lang="es-ES" dirty="0" smtClean="0">
                <a:solidFill>
                  <a:srgbClr val="1F497D"/>
                </a:solidFill>
              </a:rPr>
              <a:t>edia estadística: </a:t>
            </a:r>
            <a:endParaRPr lang="es-ES" dirty="0">
              <a:solidFill>
                <a:srgbClr val="1F497D"/>
              </a:solidFill>
            </a:endParaRPr>
          </a:p>
          <a:p>
            <a:pPr marL="400050" lvl="1" indent="0" algn="just">
              <a:buNone/>
            </a:pPr>
            <a:r>
              <a:rPr lang="es-ES" dirty="0" smtClean="0">
                <a:solidFill>
                  <a:schemeClr val="accent3">
                    <a:lumMod val="50000"/>
                  </a:schemeClr>
                </a:solidFill>
              </a:rPr>
              <a:t>Valor obtenido al sumar todos los datos y dividir el resultado entre el número total de datos.</a:t>
            </a:r>
          </a:p>
          <a:p>
            <a:pPr algn="just"/>
            <a:endParaRPr lang="es-ES" dirty="0" smtClean="0"/>
          </a:p>
          <a:p>
            <a:pPr algn="just"/>
            <a:r>
              <a:rPr lang="es-ES" dirty="0">
                <a:solidFill>
                  <a:srgbClr val="1F497D"/>
                </a:solidFill>
              </a:rPr>
              <a:t>D</a:t>
            </a:r>
            <a:r>
              <a:rPr lang="es-ES" dirty="0" smtClean="0">
                <a:solidFill>
                  <a:srgbClr val="1F497D"/>
                </a:solidFill>
              </a:rPr>
              <a:t>esviación típica: </a:t>
            </a:r>
          </a:p>
          <a:p>
            <a:pPr marL="400050" lvl="1" indent="0" algn="just">
              <a:buNone/>
            </a:pPr>
            <a:r>
              <a:rPr lang="es-ES" dirty="0" smtClean="0">
                <a:solidFill>
                  <a:srgbClr val="4F6228"/>
                </a:solidFill>
              </a:rPr>
              <a:t>Medida del grado de dispersión de los datos con respecto al valor promedio o media estadística.</a:t>
            </a:r>
          </a:p>
          <a:p>
            <a:pPr marL="0" indent="0" algn="just">
              <a:buNone/>
            </a:pPr>
            <a:r>
              <a:rPr lang="es-ES" dirty="0" smtClean="0"/>
              <a:t> </a:t>
            </a:r>
          </a:p>
          <a:p>
            <a:pPr algn="just"/>
            <a:r>
              <a:rPr lang="es-ES" dirty="0" smtClean="0">
                <a:solidFill>
                  <a:srgbClr val="1F497D"/>
                </a:solidFill>
              </a:rPr>
              <a:t>Valor de ‘P’: </a:t>
            </a:r>
          </a:p>
          <a:p>
            <a:pPr marL="400050" lvl="1" indent="0" algn="just">
              <a:buNone/>
            </a:pPr>
            <a:r>
              <a:rPr lang="es-ES" dirty="0" smtClean="0">
                <a:solidFill>
                  <a:srgbClr val="4F6228"/>
                </a:solidFill>
              </a:rPr>
              <a:t>Es la probabilidad de que un resultado del grupo control sea superior a un resultado del grupo experimental. </a:t>
            </a:r>
            <a:endParaRPr lang="es-ES" dirty="0">
              <a:solidFill>
                <a:srgbClr val="4F6228"/>
              </a:solidFill>
            </a:endParaRPr>
          </a:p>
        </p:txBody>
      </p:sp>
    </p:spTree>
    <p:extLst>
      <p:ext uri="{BB962C8B-B14F-4D97-AF65-F5344CB8AC3E}">
        <p14:creationId xmlns:p14="http://schemas.microsoft.com/office/powerpoint/2010/main" val="11807734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3284984"/>
            <a:ext cx="8229600" cy="562074"/>
          </a:xfrm>
        </p:spPr>
        <p:txBody>
          <a:bodyPr>
            <a:normAutofit fontScale="90000"/>
          </a:bodyPr>
          <a:lstStyle/>
          <a:p>
            <a:pPr algn="ctr"/>
            <a:r>
              <a:rPr lang="es-ES" b="1" dirty="0" smtClean="0">
                <a:solidFill>
                  <a:srgbClr val="1F497D"/>
                </a:solidFill>
                <a:latin typeface="Arial Black"/>
                <a:cs typeface="Arial Black"/>
              </a:rPr>
              <a:t>RESULTADOS</a:t>
            </a:r>
            <a:endParaRPr lang="es-ES" b="1" dirty="0">
              <a:solidFill>
                <a:srgbClr val="1F497D"/>
              </a:solidFill>
              <a:latin typeface="Arial Black"/>
              <a:cs typeface="Arial Black"/>
            </a:endParaRPr>
          </a:p>
        </p:txBody>
      </p:sp>
      <p:cxnSp>
        <p:nvCxnSpPr>
          <p:cNvPr id="20" name="19 Conector recto"/>
          <p:cNvCxnSpPr/>
          <p:nvPr/>
        </p:nvCxnSpPr>
        <p:spPr>
          <a:xfrm>
            <a:off x="467544" y="3933056"/>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1596" b="99867" l="402" r="99465">
                        <a14:foregroundMark x1="52343" y1="70745" x2="52343" y2="70745"/>
                        <a14:foregroundMark x1="48728" y1="69681" x2="48728" y2="69681"/>
                        <a14:foregroundMark x1="48728" y1="69681" x2="48728" y2="69681"/>
                        <a14:foregroundMark x1="48728" y1="69681" x2="48728" y2="69681"/>
                        <a14:foregroundMark x1="50469" y1="68351" x2="50469" y2="68351"/>
                        <a14:foregroundMark x1="50469" y1="68351" x2="50469" y2="68351"/>
                        <a14:foregroundMark x1="56894" y1="73803" x2="56894" y2="73803"/>
                        <a14:foregroundMark x1="56894" y1="73803" x2="56894" y2="73803"/>
                        <a14:foregroundMark x1="51004" y1="48537" x2="51004" y2="48537"/>
                        <a14:foregroundMark x1="51004" y1="48537" x2="51004" y2="48537"/>
                        <a14:foregroundMark x1="50469" y1="39229" x2="50469" y2="39229"/>
                        <a14:foregroundMark x1="50469" y1="39229" x2="50469" y2="39229"/>
                        <a14:foregroundMark x1="50469" y1="54255" x2="50469" y2="54255"/>
                        <a14:foregroundMark x1="50469" y1="54255" x2="50469" y2="54255"/>
                        <a14:foregroundMark x1="49665" y1="51330" x2="49665" y2="51330"/>
                        <a14:foregroundMark x1="49665" y1="51330" x2="49665" y2="51330"/>
                        <a14:foregroundMark x1="62651" y1="49601" x2="62651" y2="49601"/>
                        <a14:foregroundMark x1="62651" y1="49601" x2="62651" y2="49601"/>
                        <a14:foregroundMark x1="68942" y1="52527" x2="68942" y2="52527"/>
                        <a14:foregroundMark x1="68942" y1="52527" x2="68942" y2="52527"/>
                        <a14:foregroundMark x1="69210" y1="45213" x2="69210" y2="45213"/>
                        <a14:foregroundMark x1="69210" y1="45213" x2="69210" y2="45213"/>
                        <a14:foregroundMark x1="71754" y1="43484" x2="71754" y2="43484"/>
                        <a14:foregroundMark x1="71754" y1="43484" x2="71754" y2="43484"/>
                        <a14:foregroundMark x1="71754" y1="51197" x2="71754" y2="51197"/>
                        <a14:foregroundMark x1="71754" y1="51197" x2="71754" y2="51197"/>
                        <a14:foregroundMark x1="72959" y1="54920" x2="72959" y2="54920"/>
                        <a14:foregroundMark x1="72959" y1="54920" x2="72959" y2="54920"/>
                        <a14:foregroundMark x1="63588" y1="56250" x2="63588" y2="56250"/>
                        <a14:foregroundMark x1="63588" y1="56250" x2="63588" y2="56250"/>
                        <a14:foregroundMark x1="44311" y1="72739" x2="44311" y2="72739"/>
                        <a14:foregroundMark x1="44311" y1="72739" x2="44311" y2="72739"/>
                        <a14:foregroundMark x1="26104" y1="51596" x2="26104" y2="51596"/>
                        <a14:foregroundMark x1="26104" y1="51596" x2="26104" y2="51596"/>
                        <a14:foregroundMark x1="27041" y1="45878" x2="27041" y2="45878"/>
                        <a14:foregroundMark x1="27041" y1="45878" x2="27041" y2="45878"/>
                        <a14:foregroundMark x1="27041" y1="43218" x2="27041" y2="43218"/>
                        <a14:foregroundMark x1="27041" y1="43218" x2="27041" y2="43218"/>
                        <a14:foregroundMark x1="39625" y1="47872" x2="39625" y2="47872"/>
                        <a14:foregroundMark x1="39625" y1="47872" x2="39625" y2="47872"/>
                        <a14:foregroundMark x1="43909" y1="28457" x2="43909" y2="28457"/>
                        <a14:foregroundMark x1="43909" y1="28457" x2="43909" y2="28457"/>
                        <a14:foregroundMark x1="48728" y1="26463" x2="48728" y2="26463"/>
                        <a14:foregroundMark x1="48728" y1="26463" x2="48728" y2="26463"/>
                        <a14:foregroundMark x1="52075" y1="26197" x2="52075" y2="26197"/>
                        <a14:foregroundMark x1="52075" y1="26197" x2="52075" y2="26197"/>
                      </a14:backgroundRemoval>
                    </a14:imgEffect>
                  </a14:imgLayer>
                </a14:imgProps>
              </a:ext>
            </a:extLst>
          </a:blip>
          <a:stretch>
            <a:fillRect/>
          </a:stretch>
        </p:blipFill>
        <p:spPr>
          <a:xfrm>
            <a:off x="683568" y="269986"/>
            <a:ext cx="1117266" cy="1124744"/>
          </a:xfrm>
          <a:prstGeom prst="rect">
            <a:avLst/>
          </a:prstGeom>
        </p:spPr>
      </p:pic>
      <p:pic>
        <p:nvPicPr>
          <p:cNvPr id="5" name="Imagen 4"/>
          <p:cNvPicPr>
            <a:picLocks noChangeAspect="1"/>
          </p:cNvPicPr>
          <p:nvPr/>
        </p:nvPicPr>
        <p:blipFill>
          <a:blip r:embed="rId5">
            <a:clrChange>
              <a:clrFrom>
                <a:srgbClr val="FFFFFF"/>
              </a:clrFrom>
              <a:clrTo>
                <a:srgbClr val="FFFFFF">
                  <a:alpha val="0"/>
                </a:srgbClr>
              </a:clrTo>
            </a:clrChange>
            <a:alphaModFix/>
          </a:blip>
          <a:stretch>
            <a:fillRect/>
          </a:stretch>
        </p:blipFill>
        <p:spPr>
          <a:xfrm>
            <a:off x="251520" y="1340768"/>
            <a:ext cx="2020572" cy="936104"/>
          </a:xfrm>
          <a:prstGeom prst="rect">
            <a:avLst/>
          </a:prstGeom>
        </p:spPr>
      </p:pic>
    </p:spTree>
    <p:extLst>
      <p:ext uri="{BB962C8B-B14F-4D97-AF65-F5344CB8AC3E}">
        <p14:creationId xmlns:p14="http://schemas.microsoft.com/office/powerpoint/2010/main" val="30305255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260648"/>
            <a:ext cx="8229600" cy="562074"/>
          </a:xfrm>
        </p:spPr>
        <p:txBody>
          <a:bodyPr>
            <a:noAutofit/>
          </a:bodyPr>
          <a:lstStyle/>
          <a:p>
            <a:pPr algn="ctr"/>
            <a:r>
              <a:rPr lang="es-ES" sz="2400" dirty="0" smtClean="0">
                <a:solidFill>
                  <a:srgbClr val="1F497D"/>
                </a:solidFill>
                <a:latin typeface="Arial Black"/>
                <a:cs typeface="Arial Black"/>
              </a:rPr>
              <a:t>1. PRUEBA DE ATENCIÓN</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2082363373"/>
              </p:ext>
            </p:extLst>
          </p:nvPr>
        </p:nvGraphicFramePr>
        <p:xfrm>
          <a:off x="2870200" y="5975637"/>
          <a:ext cx="6273800" cy="876300"/>
        </p:xfrm>
        <a:graphic>
          <a:graphicData uri="http://schemas.openxmlformats.org/drawingml/2006/table">
            <a:tbl>
              <a:tblPr/>
              <a:tblGrid>
                <a:gridCol w="1866900"/>
                <a:gridCol w="4406900"/>
              </a:tblGrid>
              <a:tr h="292100">
                <a:tc gridSpan="2">
                  <a:txBody>
                    <a:bodyPr/>
                    <a:lstStyle/>
                    <a:p>
                      <a:pPr algn="l" fontAlgn="b"/>
                      <a:r>
                        <a:rPr lang="es-ES" sz="1800" b="0" i="0" u="none" strike="noStrike">
                          <a:solidFill>
                            <a:srgbClr val="000000"/>
                          </a:solidFill>
                          <a:effectLst/>
                          <a:latin typeface="Calibri"/>
                        </a:rPr>
                        <a:t>Computados aciertos menos errores</a:t>
                      </a:r>
                    </a:p>
                  </a:txBody>
                  <a:tcPr marL="12700" marR="12700" marT="12700" marB="0" anchor="b">
                    <a:lnL>
                      <a:noFill/>
                    </a:lnL>
                    <a:lnR>
                      <a:noFill/>
                    </a:lnR>
                    <a:lnT>
                      <a:noFill/>
                    </a:lnT>
                    <a:lnB>
                      <a:noFill/>
                    </a:lnB>
                  </a:tcPr>
                </a:tc>
                <a:tc hMerge="1">
                  <a:txBody>
                    <a:bodyPr/>
                    <a:lstStyle/>
                    <a:p>
                      <a:endParaRPr lang="es-ES"/>
                    </a:p>
                  </a:txBody>
                  <a:tcPr/>
                </a:tc>
              </a:tr>
              <a:tr h="292100">
                <a:tc>
                  <a:txBody>
                    <a:bodyPr/>
                    <a:lstStyle/>
                    <a:p>
                      <a:pPr algn="r" fontAlgn="b"/>
                      <a:r>
                        <a:rPr lang="es-ES" sz="1800" b="0" i="0" u="none" strike="noStrike">
                          <a:solidFill>
                            <a:srgbClr val="000000"/>
                          </a:solidFill>
                          <a:effectLst/>
                          <a:latin typeface="Calibri"/>
                        </a:rPr>
                        <a:t>Prueba: </a:t>
                      </a:r>
                    </a:p>
                  </a:txBody>
                  <a:tcPr marL="12700" marR="12700" marT="12700" marB="0" anchor="b">
                    <a:lnL>
                      <a:noFill/>
                    </a:lnL>
                    <a:lnR>
                      <a:noFill/>
                    </a:lnR>
                    <a:lnT>
                      <a:noFill/>
                    </a:lnT>
                    <a:lnB>
                      <a:noFill/>
                    </a:lnB>
                  </a:tcPr>
                </a:tc>
                <a:tc>
                  <a:txBody>
                    <a:bodyPr/>
                    <a:lstStyle/>
                    <a:p>
                      <a:pPr algn="l" fontAlgn="b"/>
                      <a:r>
                        <a:rPr lang="es-ES" sz="1800" b="0" i="0" u="none" strike="noStrike">
                          <a:solidFill>
                            <a:srgbClr val="000000"/>
                          </a:solidFill>
                          <a:effectLst/>
                          <a:latin typeface="Calibri"/>
                        </a:rPr>
                        <a:t>TMT-A (Trail Making Test part A)</a:t>
                      </a:r>
                    </a:p>
                  </a:txBody>
                  <a:tcPr marL="12700" marR="12700" marT="12700" marB="0" anchor="b">
                    <a:lnL>
                      <a:noFill/>
                    </a:lnL>
                    <a:lnR>
                      <a:noFill/>
                    </a:lnR>
                    <a:lnT>
                      <a:noFill/>
                    </a:lnT>
                    <a:lnB>
                      <a:noFill/>
                    </a:lnB>
                  </a:tcPr>
                </a:tc>
              </a:tr>
              <a:tr h="292100">
                <a:tc>
                  <a:txBody>
                    <a:bodyPr/>
                    <a:lstStyle/>
                    <a:p>
                      <a:pPr algn="r" fontAlgn="b"/>
                      <a:r>
                        <a:rPr lang="es-ES" sz="1800" b="0" i="0" u="none" strike="noStrike">
                          <a:solidFill>
                            <a:srgbClr val="000000"/>
                          </a:solidFill>
                          <a:effectLst/>
                          <a:latin typeface="Calibri"/>
                        </a:rPr>
                        <a:t>Tiempo:</a:t>
                      </a:r>
                    </a:p>
                  </a:txBody>
                  <a:tcPr marL="12700" marR="12700" marT="12700" marB="0" anchor="b">
                    <a:lnL>
                      <a:noFill/>
                    </a:lnL>
                    <a:lnR>
                      <a:noFill/>
                    </a:lnR>
                    <a:lnT>
                      <a:noFill/>
                    </a:lnT>
                    <a:lnB>
                      <a:noFill/>
                    </a:lnB>
                  </a:tcPr>
                </a:tc>
                <a:tc>
                  <a:txBody>
                    <a:bodyPr/>
                    <a:lstStyle/>
                    <a:p>
                      <a:pPr algn="l" fontAlgn="b"/>
                      <a:r>
                        <a:rPr lang="es-ES" sz="1800" b="0" i="0" u="none" strike="noStrike" dirty="0">
                          <a:solidFill>
                            <a:srgbClr val="000000"/>
                          </a:solidFill>
                          <a:effectLst/>
                          <a:latin typeface="Calibri"/>
                        </a:rPr>
                        <a:t>45 segundos</a:t>
                      </a:r>
                    </a:p>
                  </a:txBody>
                  <a:tcPr marL="12700" marR="12700" marT="12700" marB="0" anchor="b">
                    <a:lnL>
                      <a:noFill/>
                    </a:lnL>
                    <a:lnR>
                      <a:noFill/>
                    </a:lnR>
                    <a:lnT>
                      <a:noFill/>
                    </a:lnT>
                    <a:lnB>
                      <a:noFill/>
                    </a:lnB>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126848308"/>
              </p:ext>
            </p:extLst>
          </p:nvPr>
        </p:nvGraphicFramePr>
        <p:xfrm>
          <a:off x="914401" y="4812000"/>
          <a:ext cx="8229599" cy="831215"/>
        </p:xfrm>
        <a:graphic>
          <a:graphicData uri="http://schemas.openxmlformats.org/drawingml/2006/table">
            <a:tbl>
              <a:tblPr/>
              <a:tblGrid>
                <a:gridCol w="3879988"/>
                <a:gridCol w="1420053"/>
                <a:gridCol w="1509505"/>
                <a:gridCol w="1420053"/>
              </a:tblGrid>
              <a:tr h="257175">
                <a:tc>
                  <a:txBody>
                    <a:bodyPr/>
                    <a:lstStyle/>
                    <a:p>
                      <a:pPr algn="l" fontAlgn="b"/>
                      <a:endParaRPr lang="es-ES" sz="1600" b="0" i="0" u="none" strike="noStrike">
                        <a:solidFill>
                          <a:srgbClr val="1F497D"/>
                        </a:solidFill>
                        <a:effectLst/>
                        <a:latin typeface="Calibri"/>
                      </a:endParaRPr>
                    </a:p>
                  </a:txBody>
                  <a:tcPr marL="11182" marR="11182" marT="11182" marB="0" anchor="b">
                    <a:lnL>
                      <a:noFill/>
                    </a:lnL>
                    <a:lnR>
                      <a:noFill/>
                    </a:lnR>
                    <a:lnT>
                      <a:noFill/>
                    </a:lnT>
                    <a:lnB>
                      <a:noFill/>
                    </a:lnB>
                  </a:tcPr>
                </a:tc>
                <a:tc>
                  <a:txBody>
                    <a:bodyPr/>
                    <a:lstStyle/>
                    <a:p>
                      <a:pPr algn="ctr" fontAlgn="b"/>
                      <a:r>
                        <a:rPr lang="es-ES" sz="1600" b="1" i="0" u="none" strike="noStrike">
                          <a:solidFill>
                            <a:srgbClr val="1F497D"/>
                          </a:solidFill>
                          <a:effectLst/>
                          <a:latin typeface="Calibri"/>
                        </a:rPr>
                        <a:t>Media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Desviación típica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Valor de 'P'</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r>
              <a:tr h="257175">
                <a:tc>
                  <a:txBody>
                    <a:bodyPr/>
                    <a:lstStyle/>
                    <a:p>
                      <a:pPr algn="r" fontAlgn="b"/>
                      <a:r>
                        <a:rPr lang="es-ES" sz="1600" b="1" i="0" u="none" strike="noStrike" dirty="0">
                          <a:solidFill>
                            <a:srgbClr val="1F497D"/>
                          </a:solidFill>
                          <a:effectLst/>
                          <a:latin typeface="Calibri"/>
                        </a:rPr>
                        <a:t>Grupo UCMAS</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dirty="0">
                          <a:solidFill>
                            <a:srgbClr val="1F497D"/>
                          </a:solidFill>
                          <a:effectLst/>
                          <a:latin typeface="Calibri"/>
                        </a:rPr>
                        <a:t>21,25</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3,61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≤0,001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57175">
                <a:tc>
                  <a:txBody>
                    <a:bodyPr/>
                    <a:lstStyle/>
                    <a:p>
                      <a:pPr algn="r" fontAlgn="b"/>
                      <a:r>
                        <a:rPr lang="es-ES" sz="1600" b="1" i="0" u="none" strike="noStrike" dirty="0">
                          <a:solidFill>
                            <a:srgbClr val="FF0000"/>
                          </a:solidFill>
                          <a:effectLst/>
                          <a:latin typeface="Calibri"/>
                        </a:rPr>
                        <a:t>Grupo Control</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FF0000"/>
                          </a:solidFill>
                          <a:effectLst/>
                          <a:latin typeface="Calibri"/>
                        </a:rPr>
                        <a:t>14,77</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800" b="1" i="0" u="none" strike="noStrike">
                          <a:solidFill>
                            <a:srgbClr val="FF0000"/>
                          </a:solidFill>
                          <a:effectLst/>
                          <a:latin typeface="Calibri"/>
                        </a:rPr>
                        <a:t>5,77</a:t>
                      </a:r>
                    </a:p>
                  </a:txBody>
                  <a:tcPr marL="12700" marR="12700" marT="12700" marB="0" anchor="b">
                    <a:lnL>
                      <a:noFill/>
                    </a:lnL>
                    <a:lnR>
                      <a:noFill/>
                    </a:lnR>
                    <a:lnT>
                      <a:noFill/>
                    </a:lnT>
                    <a:lnB>
                      <a:noFill/>
                    </a:lnB>
                  </a:tcPr>
                </a:tc>
                <a:tc>
                  <a:txBody>
                    <a:bodyPr/>
                    <a:lstStyle/>
                    <a:p>
                      <a:pPr algn="ctr" fontAlgn="b"/>
                      <a:endParaRPr lang="es-ES" sz="1800" b="1" i="0" u="none" strike="noStrike" dirty="0">
                        <a:solidFill>
                          <a:srgbClr val="1F497D"/>
                        </a:solidFill>
                        <a:effectLst/>
                        <a:latin typeface="Calibri"/>
                      </a:endParaRPr>
                    </a:p>
                  </a:txBody>
                  <a:tcPr marL="12700" marR="12700" marT="12700" marB="0" anchor="b">
                    <a:lnL>
                      <a:noFill/>
                    </a:lnL>
                    <a:lnR>
                      <a:noFill/>
                    </a:lnR>
                    <a:lnT>
                      <a:noFill/>
                    </a:lnT>
                    <a:lnB>
                      <a:noFill/>
                    </a:lnB>
                  </a:tcPr>
                </a:tc>
              </a:tr>
            </a:tbl>
          </a:graphicData>
        </a:graphic>
      </p:graphicFrame>
      <p:graphicFrame>
        <p:nvGraphicFramePr>
          <p:cNvPr id="32" name="Gráfico 31"/>
          <p:cNvGraphicFramePr>
            <a:graphicFrameLocks/>
          </p:cNvGraphicFramePr>
          <p:nvPr>
            <p:extLst>
              <p:ext uri="{D42A27DB-BD31-4B8C-83A1-F6EECF244321}">
                <p14:modId xmlns:p14="http://schemas.microsoft.com/office/powerpoint/2010/main" val="2402746278"/>
              </p:ext>
            </p:extLst>
          </p:nvPr>
        </p:nvGraphicFramePr>
        <p:xfrm>
          <a:off x="468312" y="908720"/>
          <a:ext cx="8208143"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7619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260648"/>
            <a:ext cx="8229600" cy="562074"/>
          </a:xfrm>
        </p:spPr>
        <p:txBody>
          <a:bodyPr>
            <a:noAutofit/>
          </a:bodyPr>
          <a:lstStyle/>
          <a:p>
            <a:pPr algn="ctr"/>
            <a:r>
              <a:rPr lang="es-ES" sz="2400" dirty="0" smtClean="0">
                <a:solidFill>
                  <a:srgbClr val="1F497D"/>
                </a:solidFill>
                <a:latin typeface="Arial Black"/>
                <a:cs typeface="Arial Black"/>
              </a:rPr>
              <a:t>2. FLEXIBILIDAD COGNITIVA</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3651522256"/>
              </p:ext>
            </p:extLst>
          </p:nvPr>
        </p:nvGraphicFramePr>
        <p:xfrm>
          <a:off x="2870200" y="5975637"/>
          <a:ext cx="6273800" cy="876300"/>
        </p:xfrm>
        <a:graphic>
          <a:graphicData uri="http://schemas.openxmlformats.org/drawingml/2006/table">
            <a:tbl>
              <a:tblPr/>
              <a:tblGrid>
                <a:gridCol w="1866900"/>
                <a:gridCol w="4406900"/>
              </a:tblGrid>
              <a:tr h="292100">
                <a:tc gridSpan="2">
                  <a:txBody>
                    <a:bodyPr/>
                    <a:lstStyle/>
                    <a:p>
                      <a:pPr algn="l" fontAlgn="b"/>
                      <a:r>
                        <a:rPr lang="es-ES" sz="1800" b="0" i="0" u="none" strike="noStrike">
                          <a:solidFill>
                            <a:srgbClr val="1F497D"/>
                          </a:solidFill>
                          <a:effectLst/>
                          <a:latin typeface="Calibri"/>
                        </a:rPr>
                        <a:t>Computados aciertos menos errores</a:t>
                      </a:r>
                    </a:p>
                  </a:txBody>
                  <a:tcPr marL="12700" marR="12700" marT="12700" marB="0" anchor="b">
                    <a:lnL>
                      <a:noFill/>
                    </a:lnL>
                    <a:lnR>
                      <a:noFill/>
                    </a:lnR>
                    <a:lnT>
                      <a:noFill/>
                    </a:lnT>
                    <a:lnB>
                      <a:noFill/>
                    </a:lnB>
                  </a:tcPr>
                </a:tc>
                <a:tc hMerge="1">
                  <a:txBody>
                    <a:bodyPr/>
                    <a:lstStyle/>
                    <a:p>
                      <a:endParaRPr lang="es-ES"/>
                    </a:p>
                  </a:txBody>
                  <a:tcPr/>
                </a:tc>
              </a:tr>
              <a:tr h="292100">
                <a:tc>
                  <a:txBody>
                    <a:bodyPr/>
                    <a:lstStyle/>
                    <a:p>
                      <a:pPr algn="r" fontAlgn="b"/>
                      <a:r>
                        <a:rPr lang="es-ES" sz="1800" b="0" i="0" u="none" strike="noStrike">
                          <a:solidFill>
                            <a:srgbClr val="1F497D"/>
                          </a:solidFill>
                          <a:effectLst/>
                          <a:latin typeface="Calibri"/>
                        </a:rPr>
                        <a:t>Prueba: </a:t>
                      </a:r>
                    </a:p>
                  </a:txBody>
                  <a:tcPr marL="12700" marR="12700" marT="12700" marB="0" anchor="b">
                    <a:lnL>
                      <a:noFill/>
                    </a:lnL>
                    <a:lnR>
                      <a:noFill/>
                    </a:lnR>
                    <a:lnT>
                      <a:noFill/>
                    </a:lnT>
                    <a:lnB>
                      <a:noFill/>
                    </a:lnB>
                  </a:tcPr>
                </a:tc>
                <a:tc>
                  <a:txBody>
                    <a:bodyPr/>
                    <a:lstStyle/>
                    <a:p>
                      <a:pPr algn="l" fontAlgn="b"/>
                      <a:r>
                        <a:rPr lang="es-ES" sz="1800" b="0" i="0" u="none" strike="noStrike">
                          <a:solidFill>
                            <a:srgbClr val="1F497D"/>
                          </a:solidFill>
                          <a:effectLst/>
                          <a:latin typeface="Calibri"/>
                        </a:rPr>
                        <a:t>TMT-B (Trail Making Test part B)</a:t>
                      </a:r>
                    </a:p>
                  </a:txBody>
                  <a:tcPr marL="12700" marR="12700" marT="12700" marB="0" anchor="b">
                    <a:lnL>
                      <a:noFill/>
                    </a:lnL>
                    <a:lnR>
                      <a:noFill/>
                    </a:lnR>
                    <a:lnT>
                      <a:noFill/>
                    </a:lnT>
                    <a:lnB>
                      <a:noFill/>
                    </a:lnB>
                  </a:tcPr>
                </a:tc>
              </a:tr>
              <a:tr h="292100">
                <a:tc>
                  <a:txBody>
                    <a:bodyPr/>
                    <a:lstStyle/>
                    <a:p>
                      <a:pPr algn="r" fontAlgn="b"/>
                      <a:r>
                        <a:rPr lang="es-ES" sz="1800" b="0" i="0" u="none" strike="noStrike">
                          <a:solidFill>
                            <a:srgbClr val="1F497D"/>
                          </a:solidFill>
                          <a:effectLst/>
                          <a:latin typeface="Calibri"/>
                        </a:rPr>
                        <a:t>Tiempo:</a:t>
                      </a:r>
                    </a:p>
                  </a:txBody>
                  <a:tcPr marL="12700" marR="12700" marT="12700" marB="0" anchor="b">
                    <a:lnL>
                      <a:noFill/>
                    </a:lnL>
                    <a:lnR>
                      <a:noFill/>
                    </a:lnR>
                    <a:lnT>
                      <a:noFill/>
                    </a:lnT>
                    <a:lnB>
                      <a:noFill/>
                    </a:lnB>
                  </a:tcPr>
                </a:tc>
                <a:tc>
                  <a:txBody>
                    <a:bodyPr/>
                    <a:lstStyle/>
                    <a:p>
                      <a:pPr algn="l" fontAlgn="b"/>
                      <a:r>
                        <a:rPr lang="es-ES" sz="1800" b="0" i="0" u="none" strike="noStrike" dirty="0">
                          <a:solidFill>
                            <a:srgbClr val="1F497D"/>
                          </a:solidFill>
                          <a:effectLst/>
                          <a:latin typeface="Calibri"/>
                        </a:rPr>
                        <a:t>45 segundos</a:t>
                      </a:r>
                    </a:p>
                  </a:txBody>
                  <a:tcPr marL="12700" marR="12700" marT="12700" marB="0" anchor="b">
                    <a:lnL>
                      <a:noFill/>
                    </a:lnL>
                    <a:lnR>
                      <a:noFill/>
                    </a:lnR>
                    <a:lnT>
                      <a:noFill/>
                    </a:lnT>
                    <a:lnB>
                      <a:noFill/>
                    </a:lnB>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848847597"/>
              </p:ext>
            </p:extLst>
          </p:nvPr>
        </p:nvGraphicFramePr>
        <p:xfrm>
          <a:off x="914401" y="4812000"/>
          <a:ext cx="8229599" cy="831215"/>
        </p:xfrm>
        <a:graphic>
          <a:graphicData uri="http://schemas.openxmlformats.org/drawingml/2006/table">
            <a:tbl>
              <a:tblPr/>
              <a:tblGrid>
                <a:gridCol w="3879988"/>
                <a:gridCol w="1420053"/>
                <a:gridCol w="1509505"/>
                <a:gridCol w="1420053"/>
              </a:tblGrid>
              <a:tr h="257175">
                <a:tc>
                  <a:txBody>
                    <a:bodyPr/>
                    <a:lstStyle/>
                    <a:p>
                      <a:pPr algn="l" fontAlgn="b"/>
                      <a:endParaRPr lang="es-ES" sz="1600" b="0" i="0" u="none" strike="noStrike">
                        <a:solidFill>
                          <a:srgbClr val="1F497D"/>
                        </a:solidFill>
                        <a:effectLst/>
                        <a:latin typeface="Calibri"/>
                      </a:endParaRPr>
                    </a:p>
                  </a:txBody>
                  <a:tcPr marL="11182" marR="11182" marT="11182" marB="0" anchor="b">
                    <a:lnL>
                      <a:noFill/>
                    </a:lnL>
                    <a:lnR>
                      <a:noFill/>
                    </a:lnR>
                    <a:lnT>
                      <a:noFill/>
                    </a:lnT>
                    <a:lnB>
                      <a:noFill/>
                    </a:lnB>
                  </a:tcPr>
                </a:tc>
                <a:tc>
                  <a:txBody>
                    <a:bodyPr/>
                    <a:lstStyle/>
                    <a:p>
                      <a:pPr algn="ctr" fontAlgn="b"/>
                      <a:r>
                        <a:rPr lang="es-ES" sz="1600" b="1" i="0" u="none" strike="noStrike">
                          <a:solidFill>
                            <a:srgbClr val="1F497D"/>
                          </a:solidFill>
                          <a:effectLst/>
                          <a:latin typeface="Calibri"/>
                        </a:rPr>
                        <a:t>Media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Desviación típica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Valor de 'P'</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r>
              <a:tr h="257175">
                <a:tc>
                  <a:txBody>
                    <a:bodyPr/>
                    <a:lstStyle/>
                    <a:p>
                      <a:pPr algn="r" fontAlgn="b"/>
                      <a:r>
                        <a:rPr lang="es-ES" sz="1600" b="1" i="0" u="none" strike="noStrike" dirty="0">
                          <a:solidFill>
                            <a:srgbClr val="1F497D"/>
                          </a:solidFill>
                          <a:effectLst/>
                          <a:latin typeface="Calibri"/>
                        </a:rPr>
                        <a:t>Grupo UCMAS</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1F497D"/>
                          </a:solidFill>
                          <a:effectLst/>
                          <a:latin typeface="Calibri"/>
                        </a:rPr>
                        <a:t>16,81</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5,85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0,021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57175">
                <a:tc>
                  <a:txBody>
                    <a:bodyPr/>
                    <a:lstStyle/>
                    <a:p>
                      <a:pPr algn="r" fontAlgn="b"/>
                      <a:r>
                        <a:rPr lang="es-ES" sz="1600" b="1" i="0" u="none" strike="noStrike" dirty="0">
                          <a:solidFill>
                            <a:srgbClr val="FF0000"/>
                          </a:solidFill>
                          <a:effectLst/>
                          <a:latin typeface="Calibri"/>
                        </a:rPr>
                        <a:t>Grupo Control</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FF0000"/>
                          </a:solidFill>
                          <a:effectLst/>
                          <a:latin typeface="Calibri"/>
                        </a:rPr>
                        <a:t>14,97</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800" b="1" i="0" u="none" strike="noStrike">
                          <a:solidFill>
                            <a:srgbClr val="FF0000"/>
                          </a:solidFill>
                          <a:effectLst/>
                          <a:latin typeface="Calibri"/>
                        </a:rPr>
                        <a:t>7,73</a:t>
                      </a:r>
                    </a:p>
                  </a:txBody>
                  <a:tcPr marL="12700" marR="12700" marT="12700" marB="0" anchor="b">
                    <a:lnL>
                      <a:noFill/>
                    </a:lnL>
                    <a:lnR>
                      <a:noFill/>
                    </a:lnR>
                    <a:lnT>
                      <a:noFill/>
                    </a:lnT>
                    <a:lnB>
                      <a:noFill/>
                    </a:lnB>
                  </a:tcPr>
                </a:tc>
                <a:tc>
                  <a:txBody>
                    <a:bodyPr/>
                    <a:lstStyle/>
                    <a:p>
                      <a:pPr algn="ctr" fontAlgn="b"/>
                      <a:endParaRPr lang="es-ES" sz="1800" b="1" i="0" u="none" strike="noStrike" dirty="0">
                        <a:solidFill>
                          <a:srgbClr val="1F497D"/>
                        </a:solidFill>
                        <a:effectLst/>
                        <a:latin typeface="Calibri"/>
                      </a:endParaRPr>
                    </a:p>
                  </a:txBody>
                  <a:tcPr marL="12700" marR="12700" marT="12700" marB="0" anchor="b">
                    <a:lnL>
                      <a:noFill/>
                    </a:lnL>
                    <a:lnR>
                      <a:noFill/>
                    </a:lnR>
                    <a:lnT>
                      <a:noFill/>
                    </a:lnT>
                    <a:lnB>
                      <a:noFill/>
                    </a:lnB>
                  </a:tcPr>
                </a:tc>
              </a:tr>
            </a:tbl>
          </a:graphicData>
        </a:graphic>
      </p:graphicFrame>
      <p:graphicFrame>
        <p:nvGraphicFramePr>
          <p:cNvPr id="7" name="Gráfico 6"/>
          <p:cNvGraphicFramePr>
            <a:graphicFrameLocks/>
          </p:cNvGraphicFramePr>
          <p:nvPr>
            <p:extLst>
              <p:ext uri="{D42A27DB-BD31-4B8C-83A1-F6EECF244321}">
                <p14:modId xmlns:p14="http://schemas.microsoft.com/office/powerpoint/2010/main" val="3456587434"/>
              </p:ext>
            </p:extLst>
          </p:nvPr>
        </p:nvGraphicFramePr>
        <p:xfrm>
          <a:off x="500722" y="908720"/>
          <a:ext cx="8175734"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6028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260648"/>
            <a:ext cx="8229600" cy="562074"/>
          </a:xfrm>
        </p:spPr>
        <p:txBody>
          <a:bodyPr>
            <a:noAutofit/>
          </a:bodyPr>
          <a:lstStyle/>
          <a:p>
            <a:pPr algn="ctr"/>
            <a:r>
              <a:rPr lang="es-ES" sz="2400" dirty="0" smtClean="0">
                <a:solidFill>
                  <a:srgbClr val="1F497D"/>
                </a:solidFill>
                <a:latin typeface="Arial Black"/>
                <a:cs typeface="Arial Black"/>
              </a:rPr>
              <a:t>3 a. CÁLCULO ARITMÉTICO</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1139389954"/>
              </p:ext>
            </p:extLst>
          </p:nvPr>
        </p:nvGraphicFramePr>
        <p:xfrm>
          <a:off x="2870200" y="5975637"/>
          <a:ext cx="6273800" cy="876300"/>
        </p:xfrm>
        <a:graphic>
          <a:graphicData uri="http://schemas.openxmlformats.org/drawingml/2006/table">
            <a:tbl>
              <a:tblPr/>
              <a:tblGrid>
                <a:gridCol w="1866900"/>
                <a:gridCol w="4406900"/>
              </a:tblGrid>
              <a:tr h="292100">
                <a:tc gridSpan="2">
                  <a:txBody>
                    <a:bodyPr/>
                    <a:lstStyle/>
                    <a:p>
                      <a:pPr algn="l" fontAlgn="b"/>
                      <a:r>
                        <a:rPr lang="es-ES" sz="1800" b="0" i="0" u="none" strike="noStrike">
                          <a:solidFill>
                            <a:srgbClr val="1F497D"/>
                          </a:solidFill>
                          <a:effectLst/>
                          <a:latin typeface="Calibri"/>
                        </a:rPr>
                        <a:t>Computados aciertos menos errores</a:t>
                      </a:r>
                    </a:p>
                  </a:txBody>
                  <a:tcPr marL="12700" marR="12700" marT="12700" marB="0" anchor="b">
                    <a:lnL>
                      <a:noFill/>
                    </a:lnL>
                    <a:lnR>
                      <a:noFill/>
                    </a:lnR>
                    <a:lnT>
                      <a:noFill/>
                    </a:lnT>
                    <a:lnB>
                      <a:noFill/>
                    </a:lnB>
                  </a:tcPr>
                </a:tc>
                <a:tc hMerge="1">
                  <a:txBody>
                    <a:bodyPr/>
                    <a:lstStyle/>
                    <a:p>
                      <a:endParaRPr lang="es-ES"/>
                    </a:p>
                  </a:txBody>
                  <a:tcPr/>
                </a:tc>
              </a:tr>
              <a:tr h="292100">
                <a:tc>
                  <a:txBody>
                    <a:bodyPr/>
                    <a:lstStyle/>
                    <a:p>
                      <a:pPr algn="r" fontAlgn="b"/>
                      <a:r>
                        <a:rPr lang="es-ES" sz="1800" b="0" i="0" u="none" strike="noStrike">
                          <a:solidFill>
                            <a:srgbClr val="1F497D"/>
                          </a:solidFill>
                          <a:effectLst/>
                          <a:latin typeface="Calibri"/>
                        </a:rPr>
                        <a:t>Prueba: </a:t>
                      </a:r>
                    </a:p>
                  </a:txBody>
                  <a:tcPr marL="12700" marR="12700" marT="12700" marB="0" anchor="b">
                    <a:lnL>
                      <a:noFill/>
                    </a:lnL>
                    <a:lnR>
                      <a:noFill/>
                    </a:lnR>
                    <a:lnT>
                      <a:noFill/>
                    </a:lnT>
                    <a:lnB>
                      <a:noFill/>
                    </a:lnB>
                  </a:tcPr>
                </a:tc>
                <a:tc>
                  <a:txBody>
                    <a:bodyPr/>
                    <a:lstStyle/>
                    <a:p>
                      <a:pPr algn="l" fontAlgn="b"/>
                      <a:r>
                        <a:rPr lang="es-ES" sz="1800" b="0" i="0" u="none" strike="noStrike">
                          <a:solidFill>
                            <a:srgbClr val="1F497D"/>
                          </a:solidFill>
                          <a:effectLst/>
                          <a:latin typeface="Calibri"/>
                        </a:rPr>
                        <a:t>PMA (Primary mental abilities)</a:t>
                      </a:r>
                    </a:p>
                  </a:txBody>
                  <a:tcPr marL="12700" marR="12700" marT="12700" marB="0" anchor="b">
                    <a:lnL>
                      <a:noFill/>
                    </a:lnL>
                    <a:lnR>
                      <a:noFill/>
                    </a:lnR>
                    <a:lnT>
                      <a:noFill/>
                    </a:lnT>
                    <a:lnB>
                      <a:noFill/>
                    </a:lnB>
                  </a:tcPr>
                </a:tc>
              </a:tr>
              <a:tr h="292100">
                <a:tc>
                  <a:txBody>
                    <a:bodyPr/>
                    <a:lstStyle/>
                    <a:p>
                      <a:pPr algn="r" fontAlgn="b"/>
                      <a:r>
                        <a:rPr lang="es-ES" sz="1800" b="0" i="0" u="none" strike="noStrike">
                          <a:solidFill>
                            <a:srgbClr val="1F497D"/>
                          </a:solidFill>
                          <a:effectLst/>
                          <a:latin typeface="Calibri"/>
                        </a:rPr>
                        <a:t>Tiempo:</a:t>
                      </a:r>
                    </a:p>
                  </a:txBody>
                  <a:tcPr marL="12700" marR="12700" marT="12700" marB="0" anchor="b">
                    <a:lnL>
                      <a:noFill/>
                    </a:lnL>
                    <a:lnR>
                      <a:noFill/>
                    </a:lnR>
                    <a:lnT>
                      <a:noFill/>
                    </a:lnT>
                    <a:lnB>
                      <a:noFill/>
                    </a:lnB>
                  </a:tcPr>
                </a:tc>
                <a:tc>
                  <a:txBody>
                    <a:bodyPr/>
                    <a:lstStyle/>
                    <a:p>
                      <a:pPr algn="l" fontAlgn="b"/>
                      <a:r>
                        <a:rPr lang="es-ES" sz="1800" b="0" i="0" u="none" strike="noStrike" dirty="0">
                          <a:solidFill>
                            <a:srgbClr val="1F497D"/>
                          </a:solidFill>
                          <a:effectLst/>
                          <a:latin typeface="Calibri"/>
                        </a:rPr>
                        <a:t>6 minutos</a:t>
                      </a:r>
                    </a:p>
                  </a:txBody>
                  <a:tcPr marL="12700" marR="12700" marT="12700" marB="0" anchor="b">
                    <a:lnL>
                      <a:noFill/>
                    </a:lnL>
                    <a:lnR>
                      <a:noFill/>
                    </a:lnR>
                    <a:lnT>
                      <a:noFill/>
                    </a:lnT>
                    <a:lnB>
                      <a:noFill/>
                    </a:lnB>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403364606"/>
              </p:ext>
            </p:extLst>
          </p:nvPr>
        </p:nvGraphicFramePr>
        <p:xfrm>
          <a:off x="914401" y="4812000"/>
          <a:ext cx="8229599" cy="831215"/>
        </p:xfrm>
        <a:graphic>
          <a:graphicData uri="http://schemas.openxmlformats.org/drawingml/2006/table">
            <a:tbl>
              <a:tblPr/>
              <a:tblGrid>
                <a:gridCol w="3879988"/>
                <a:gridCol w="1420053"/>
                <a:gridCol w="1509505"/>
                <a:gridCol w="1420053"/>
              </a:tblGrid>
              <a:tr h="257175">
                <a:tc>
                  <a:txBody>
                    <a:bodyPr/>
                    <a:lstStyle/>
                    <a:p>
                      <a:pPr algn="l" fontAlgn="b"/>
                      <a:endParaRPr lang="es-ES" sz="1600" b="0" i="0" u="none" strike="noStrike">
                        <a:solidFill>
                          <a:srgbClr val="1F497D"/>
                        </a:solidFill>
                        <a:effectLst/>
                        <a:latin typeface="Calibri"/>
                      </a:endParaRPr>
                    </a:p>
                  </a:txBody>
                  <a:tcPr marL="11182" marR="11182" marT="11182" marB="0" anchor="b">
                    <a:lnL>
                      <a:noFill/>
                    </a:lnL>
                    <a:lnR>
                      <a:noFill/>
                    </a:lnR>
                    <a:lnT>
                      <a:noFill/>
                    </a:lnT>
                    <a:lnB>
                      <a:noFill/>
                    </a:lnB>
                  </a:tcPr>
                </a:tc>
                <a:tc>
                  <a:txBody>
                    <a:bodyPr/>
                    <a:lstStyle/>
                    <a:p>
                      <a:pPr algn="ctr" fontAlgn="b"/>
                      <a:r>
                        <a:rPr lang="es-ES" sz="1600" b="1" i="0" u="none" strike="noStrike">
                          <a:solidFill>
                            <a:srgbClr val="1F497D"/>
                          </a:solidFill>
                          <a:effectLst/>
                          <a:latin typeface="Calibri"/>
                        </a:rPr>
                        <a:t>Media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Desviación típica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Valor de 'P'</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r>
              <a:tr h="257175">
                <a:tc>
                  <a:txBody>
                    <a:bodyPr/>
                    <a:lstStyle/>
                    <a:p>
                      <a:pPr algn="r" fontAlgn="b"/>
                      <a:r>
                        <a:rPr lang="es-ES" sz="1600" b="1" i="0" u="none" strike="noStrike">
                          <a:solidFill>
                            <a:srgbClr val="1F497D"/>
                          </a:solidFill>
                          <a:effectLst/>
                          <a:latin typeface="Calibri"/>
                        </a:rPr>
                        <a:t>Grupo UCMAS</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1F497D"/>
                          </a:solidFill>
                          <a:effectLst/>
                          <a:latin typeface="Calibri"/>
                        </a:rPr>
                        <a:t>14,02</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4,51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0,001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57175">
                <a:tc>
                  <a:txBody>
                    <a:bodyPr/>
                    <a:lstStyle/>
                    <a:p>
                      <a:pPr algn="r" fontAlgn="b"/>
                      <a:r>
                        <a:rPr lang="es-ES" sz="1600" b="1" i="0" u="none" strike="noStrike">
                          <a:solidFill>
                            <a:srgbClr val="FF0000"/>
                          </a:solidFill>
                          <a:effectLst/>
                          <a:latin typeface="Calibri"/>
                        </a:rPr>
                        <a:t>Grupo Control</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FF0000"/>
                          </a:solidFill>
                          <a:effectLst/>
                          <a:latin typeface="Calibri"/>
                        </a:rPr>
                        <a:t>10,12</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800" b="1" i="0" u="none" strike="noStrike">
                          <a:solidFill>
                            <a:srgbClr val="FF0000"/>
                          </a:solidFill>
                          <a:effectLst/>
                          <a:latin typeface="Calibri"/>
                        </a:rPr>
                        <a:t>6,83</a:t>
                      </a:r>
                    </a:p>
                  </a:txBody>
                  <a:tcPr marL="12700" marR="12700" marT="12700" marB="0" anchor="b">
                    <a:lnL>
                      <a:noFill/>
                    </a:lnL>
                    <a:lnR>
                      <a:noFill/>
                    </a:lnR>
                    <a:lnT>
                      <a:noFill/>
                    </a:lnT>
                    <a:lnB>
                      <a:noFill/>
                    </a:lnB>
                  </a:tcPr>
                </a:tc>
                <a:tc>
                  <a:txBody>
                    <a:bodyPr/>
                    <a:lstStyle/>
                    <a:p>
                      <a:pPr algn="ctr" fontAlgn="b"/>
                      <a:endParaRPr lang="es-ES" sz="1800" b="1" i="0" u="none" strike="noStrike" dirty="0">
                        <a:solidFill>
                          <a:srgbClr val="1F497D"/>
                        </a:solidFill>
                        <a:effectLst/>
                        <a:latin typeface="Calibri"/>
                      </a:endParaRPr>
                    </a:p>
                  </a:txBody>
                  <a:tcPr marL="12700" marR="12700" marT="12700" marB="0" anchor="b">
                    <a:lnL>
                      <a:noFill/>
                    </a:lnL>
                    <a:lnR>
                      <a:noFill/>
                    </a:lnR>
                    <a:lnT>
                      <a:noFill/>
                    </a:lnT>
                    <a:lnB>
                      <a:noFill/>
                    </a:lnB>
                  </a:tcPr>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3593821479"/>
              </p:ext>
            </p:extLst>
          </p:nvPr>
        </p:nvGraphicFramePr>
        <p:xfrm>
          <a:off x="474614" y="908720"/>
          <a:ext cx="8201841"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4459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260648"/>
            <a:ext cx="8229600" cy="562074"/>
          </a:xfrm>
        </p:spPr>
        <p:txBody>
          <a:bodyPr>
            <a:noAutofit/>
          </a:bodyPr>
          <a:lstStyle/>
          <a:p>
            <a:pPr algn="ctr"/>
            <a:r>
              <a:rPr lang="es-ES" sz="2400" dirty="0" smtClean="0">
                <a:solidFill>
                  <a:srgbClr val="1F497D"/>
                </a:solidFill>
                <a:latin typeface="Arial Black"/>
                <a:cs typeface="Arial Black"/>
              </a:rPr>
              <a:t>3 b. CÁLCULO ARITMÉTICO</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427063682"/>
              </p:ext>
            </p:extLst>
          </p:nvPr>
        </p:nvGraphicFramePr>
        <p:xfrm>
          <a:off x="2870200" y="5975637"/>
          <a:ext cx="6273800" cy="876300"/>
        </p:xfrm>
        <a:graphic>
          <a:graphicData uri="http://schemas.openxmlformats.org/drawingml/2006/table">
            <a:tbl>
              <a:tblPr/>
              <a:tblGrid>
                <a:gridCol w="1866900"/>
                <a:gridCol w="4406900"/>
              </a:tblGrid>
              <a:tr h="292100">
                <a:tc gridSpan="2">
                  <a:txBody>
                    <a:bodyPr/>
                    <a:lstStyle/>
                    <a:p>
                      <a:pPr algn="l" fontAlgn="b"/>
                      <a:r>
                        <a:rPr lang="es-ES" sz="1800" b="0" i="0" u="none" strike="noStrike">
                          <a:solidFill>
                            <a:srgbClr val="1F497D"/>
                          </a:solidFill>
                          <a:effectLst/>
                          <a:latin typeface="Calibri"/>
                        </a:rPr>
                        <a:t>Computadas las respuestas totales emitidas</a:t>
                      </a:r>
                    </a:p>
                  </a:txBody>
                  <a:tcPr marL="12700" marR="12700" marT="12700" marB="0" anchor="b">
                    <a:lnL>
                      <a:noFill/>
                    </a:lnL>
                    <a:lnR>
                      <a:noFill/>
                    </a:lnR>
                    <a:lnT>
                      <a:noFill/>
                    </a:lnT>
                    <a:lnB>
                      <a:noFill/>
                    </a:lnB>
                  </a:tcPr>
                </a:tc>
                <a:tc hMerge="1">
                  <a:txBody>
                    <a:bodyPr/>
                    <a:lstStyle/>
                    <a:p>
                      <a:endParaRPr lang="es-ES"/>
                    </a:p>
                  </a:txBody>
                  <a:tcPr/>
                </a:tc>
              </a:tr>
              <a:tr h="292100">
                <a:tc>
                  <a:txBody>
                    <a:bodyPr/>
                    <a:lstStyle/>
                    <a:p>
                      <a:pPr algn="r" fontAlgn="b"/>
                      <a:r>
                        <a:rPr lang="es-ES" sz="1800" b="0" i="0" u="none" strike="noStrike">
                          <a:solidFill>
                            <a:srgbClr val="1F497D"/>
                          </a:solidFill>
                          <a:effectLst/>
                          <a:latin typeface="Calibri"/>
                        </a:rPr>
                        <a:t>Prueba: </a:t>
                      </a:r>
                    </a:p>
                  </a:txBody>
                  <a:tcPr marL="12700" marR="12700" marT="12700" marB="0" anchor="b">
                    <a:lnL>
                      <a:noFill/>
                    </a:lnL>
                    <a:lnR>
                      <a:noFill/>
                    </a:lnR>
                    <a:lnT>
                      <a:noFill/>
                    </a:lnT>
                    <a:lnB>
                      <a:noFill/>
                    </a:lnB>
                  </a:tcPr>
                </a:tc>
                <a:tc>
                  <a:txBody>
                    <a:bodyPr/>
                    <a:lstStyle/>
                    <a:p>
                      <a:pPr algn="l" fontAlgn="b"/>
                      <a:r>
                        <a:rPr lang="es-ES" sz="1800" b="0" i="0" u="none" strike="noStrike">
                          <a:solidFill>
                            <a:srgbClr val="1F497D"/>
                          </a:solidFill>
                          <a:effectLst/>
                          <a:latin typeface="Calibri"/>
                        </a:rPr>
                        <a:t>PMA (Primary mental abilities)</a:t>
                      </a:r>
                    </a:p>
                  </a:txBody>
                  <a:tcPr marL="12700" marR="12700" marT="12700" marB="0" anchor="b">
                    <a:lnL>
                      <a:noFill/>
                    </a:lnL>
                    <a:lnR>
                      <a:noFill/>
                    </a:lnR>
                    <a:lnT>
                      <a:noFill/>
                    </a:lnT>
                    <a:lnB>
                      <a:noFill/>
                    </a:lnB>
                  </a:tcPr>
                </a:tc>
              </a:tr>
              <a:tr h="292100">
                <a:tc>
                  <a:txBody>
                    <a:bodyPr/>
                    <a:lstStyle/>
                    <a:p>
                      <a:pPr algn="r" fontAlgn="b"/>
                      <a:r>
                        <a:rPr lang="es-ES" sz="1800" b="0" i="0" u="none" strike="noStrike">
                          <a:solidFill>
                            <a:srgbClr val="1F497D"/>
                          </a:solidFill>
                          <a:effectLst/>
                          <a:latin typeface="Calibri"/>
                        </a:rPr>
                        <a:t>Tiempo:</a:t>
                      </a:r>
                    </a:p>
                  </a:txBody>
                  <a:tcPr marL="12700" marR="12700" marT="12700" marB="0" anchor="b">
                    <a:lnL>
                      <a:noFill/>
                    </a:lnL>
                    <a:lnR>
                      <a:noFill/>
                    </a:lnR>
                    <a:lnT>
                      <a:noFill/>
                    </a:lnT>
                    <a:lnB>
                      <a:noFill/>
                    </a:lnB>
                  </a:tcPr>
                </a:tc>
                <a:tc>
                  <a:txBody>
                    <a:bodyPr/>
                    <a:lstStyle/>
                    <a:p>
                      <a:pPr algn="l" fontAlgn="b"/>
                      <a:r>
                        <a:rPr lang="es-ES" sz="1800" b="0" i="0" u="none" strike="noStrike" dirty="0">
                          <a:solidFill>
                            <a:srgbClr val="1F497D"/>
                          </a:solidFill>
                          <a:effectLst/>
                          <a:latin typeface="Calibri"/>
                        </a:rPr>
                        <a:t>6 minutos</a:t>
                      </a:r>
                    </a:p>
                  </a:txBody>
                  <a:tcPr marL="12700" marR="12700" marT="12700" marB="0" anchor="b">
                    <a:lnL>
                      <a:noFill/>
                    </a:lnL>
                    <a:lnR>
                      <a:noFill/>
                    </a:lnR>
                    <a:lnT>
                      <a:noFill/>
                    </a:lnT>
                    <a:lnB>
                      <a:noFill/>
                    </a:lnB>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4039994205"/>
              </p:ext>
            </p:extLst>
          </p:nvPr>
        </p:nvGraphicFramePr>
        <p:xfrm>
          <a:off x="914401" y="4812000"/>
          <a:ext cx="8229599" cy="831215"/>
        </p:xfrm>
        <a:graphic>
          <a:graphicData uri="http://schemas.openxmlformats.org/drawingml/2006/table">
            <a:tbl>
              <a:tblPr/>
              <a:tblGrid>
                <a:gridCol w="3879988"/>
                <a:gridCol w="1420053"/>
                <a:gridCol w="1509505"/>
                <a:gridCol w="1420053"/>
              </a:tblGrid>
              <a:tr h="257175">
                <a:tc>
                  <a:txBody>
                    <a:bodyPr/>
                    <a:lstStyle/>
                    <a:p>
                      <a:pPr algn="l" fontAlgn="b"/>
                      <a:endParaRPr lang="es-ES" sz="1600" b="0" i="0" u="none" strike="noStrike">
                        <a:solidFill>
                          <a:srgbClr val="1F497D"/>
                        </a:solidFill>
                        <a:effectLst/>
                        <a:latin typeface="Calibri"/>
                      </a:endParaRPr>
                    </a:p>
                  </a:txBody>
                  <a:tcPr marL="11182" marR="11182" marT="11182" marB="0" anchor="b">
                    <a:lnL>
                      <a:noFill/>
                    </a:lnL>
                    <a:lnR>
                      <a:noFill/>
                    </a:lnR>
                    <a:lnT>
                      <a:noFill/>
                    </a:lnT>
                    <a:lnB>
                      <a:noFill/>
                    </a:lnB>
                  </a:tcPr>
                </a:tc>
                <a:tc>
                  <a:txBody>
                    <a:bodyPr/>
                    <a:lstStyle/>
                    <a:p>
                      <a:pPr algn="ctr" fontAlgn="b"/>
                      <a:r>
                        <a:rPr lang="es-ES" sz="1600" b="1" i="0" u="none" strike="noStrike">
                          <a:solidFill>
                            <a:srgbClr val="1F497D"/>
                          </a:solidFill>
                          <a:effectLst/>
                          <a:latin typeface="Calibri"/>
                        </a:rPr>
                        <a:t>Media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Desviación típica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Valor de 'P'</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r>
              <a:tr h="257175">
                <a:tc>
                  <a:txBody>
                    <a:bodyPr/>
                    <a:lstStyle/>
                    <a:p>
                      <a:pPr algn="r" fontAlgn="b"/>
                      <a:r>
                        <a:rPr lang="es-ES" sz="1600" b="1" i="0" u="none" strike="noStrike">
                          <a:solidFill>
                            <a:srgbClr val="1F497D"/>
                          </a:solidFill>
                          <a:effectLst/>
                          <a:latin typeface="Calibri"/>
                        </a:rPr>
                        <a:t>Grupo UCMAS</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1F497D"/>
                          </a:solidFill>
                          <a:effectLst/>
                          <a:latin typeface="Calibri"/>
                        </a:rPr>
                        <a:t>18,87</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5,55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≤0,001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57175">
                <a:tc>
                  <a:txBody>
                    <a:bodyPr/>
                    <a:lstStyle/>
                    <a:p>
                      <a:pPr algn="r" fontAlgn="b"/>
                      <a:r>
                        <a:rPr lang="es-ES" sz="1600" b="1" i="0" u="none" strike="noStrike">
                          <a:solidFill>
                            <a:srgbClr val="FF0000"/>
                          </a:solidFill>
                          <a:effectLst/>
                          <a:latin typeface="Calibri"/>
                        </a:rPr>
                        <a:t>Grupo Control</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FF0000"/>
                          </a:solidFill>
                          <a:effectLst/>
                          <a:latin typeface="Calibri"/>
                        </a:rPr>
                        <a:t>13,59</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800" b="1" i="0" u="none" strike="noStrike">
                          <a:solidFill>
                            <a:srgbClr val="FF0000"/>
                          </a:solidFill>
                          <a:effectLst/>
                          <a:latin typeface="Calibri"/>
                        </a:rPr>
                        <a:t>4,38</a:t>
                      </a:r>
                    </a:p>
                  </a:txBody>
                  <a:tcPr marL="12700" marR="12700" marT="12700" marB="0" anchor="b">
                    <a:lnL>
                      <a:noFill/>
                    </a:lnL>
                    <a:lnR>
                      <a:noFill/>
                    </a:lnR>
                    <a:lnT>
                      <a:noFill/>
                    </a:lnT>
                    <a:lnB>
                      <a:noFill/>
                    </a:lnB>
                  </a:tcPr>
                </a:tc>
                <a:tc>
                  <a:txBody>
                    <a:bodyPr/>
                    <a:lstStyle/>
                    <a:p>
                      <a:pPr algn="ctr" fontAlgn="b"/>
                      <a:endParaRPr lang="es-ES" sz="1800" b="1" i="0" u="none" strike="noStrike" dirty="0">
                        <a:solidFill>
                          <a:srgbClr val="1F497D"/>
                        </a:solidFill>
                        <a:effectLst/>
                        <a:latin typeface="Calibri"/>
                      </a:endParaRPr>
                    </a:p>
                  </a:txBody>
                  <a:tcPr marL="12700" marR="12700" marT="12700" marB="0" anchor="b">
                    <a:lnL>
                      <a:noFill/>
                    </a:lnL>
                    <a:lnR>
                      <a:noFill/>
                    </a:lnR>
                    <a:lnT>
                      <a:noFill/>
                    </a:lnT>
                    <a:lnB>
                      <a:noFill/>
                    </a:lnB>
                  </a:tcPr>
                </a:tc>
              </a:tr>
            </a:tbl>
          </a:graphicData>
        </a:graphic>
      </p:graphicFrame>
      <p:graphicFrame>
        <p:nvGraphicFramePr>
          <p:cNvPr id="7" name="Gráfico 6"/>
          <p:cNvGraphicFramePr>
            <a:graphicFrameLocks/>
          </p:cNvGraphicFramePr>
          <p:nvPr>
            <p:extLst>
              <p:ext uri="{D42A27DB-BD31-4B8C-83A1-F6EECF244321}">
                <p14:modId xmlns:p14="http://schemas.microsoft.com/office/powerpoint/2010/main" val="2524780667"/>
              </p:ext>
            </p:extLst>
          </p:nvPr>
        </p:nvGraphicFramePr>
        <p:xfrm>
          <a:off x="470892" y="908720"/>
          <a:ext cx="8205564"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Pergamino vertical 1"/>
          <p:cNvSpPr/>
          <p:nvPr/>
        </p:nvSpPr>
        <p:spPr>
          <a:xfrm>
            <a:off x="107504" y="4509468"/>
            <a:ext cx="2376264" cy="2160240"/>
          </a:xfrm>
          <a:prstGeom prst="verticalScroll">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a:solidFill>
                  <a:schemeClr val="tx2"/>
                </a:solidFill>
              </a:rPr>
              <a:t>El grupo de niños UCMAS muestra una velocidad muy superior al grupo control.</a:t>
            </a:r>
          </a:p>
        </p:txBody>
      </p:sp>
    </p:spTree>
    <p:extLst>
      <p:ext uri="{BB962C8B-B14F-4D97-AF65-F5344CB8AC3E}">
        <p14:creationId xmlns:p14="http://schemas.microsoft.com/office/powerpoint/2010/main" val="45967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0" y="260648"/>
            <a:ext cx="9144000" cy="562074"/>
          </a:xfrm>
        </p:spPr>
        <p:txBody>
          <a:bodyPr>
            <a:noAutofit/>
          </a:bodyPr>
          <a:lstStyle/>
          <a:p>
            <a:pPr algn="ctr"/>
            <a:r>
              <a:rPr lang="es-ES" sz="2400" dirty="0" smtClean="0">
                <a:solidFill>
                  <a:srgbClr val="1F497D"/>
                </a:solidFill>
                <a:latin typeface="Arial Black"/>
                <a:cs typeface="Arial Black"/>
              </a:rPr>
              <a:t>4. RAZONAMIENTO MATEMÁTICO</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2176911278"/>
              </p:ext>
            </p:extLst>
          </p:nvPr>
        </p:nvGraphicFramePr>
        <p:xfrm>
          <a:off x="2870200" y="5975637"/>
          <a:ext cx="6273800" cy="876300"/>
        </p:xfrm>
        <a:graphic>
          <a:graphicData uri="http://schemas.openxmlformats.org/drawingml/2006/table">
            <a:tbl>
              <a:tblPr/>
              <a:tblGrid>
                <a:gridCol w="1866900"/>
                <a:gridCol w="4406900"/>
              </a:tblGrid>
              <a:tr h="292100">
                <a:tc gridSpan="2">
                  <a:txBody>
                    <a:bodyPr/>
                    <a:lstStyle/>
                    <a:p>
                      <a:pPr algn="l" fontAlgn="b"/>
                      <a:r>
                        <a:rPr lang="es-ES" sz="1800" b="0" i="0" u="none" strike="noStrike">
                          <a:solidFill>
                            <a:srgbClr val="1F497D"/>
                          </a:solidFill>
                          <a:effectLst/>
                          <a:latin typeface="Calibri"/>
                        </a:rPr>
                        <a:t>Computadas las respuestas totales emitidas</a:t>
                      </a:r>
                    </a:p>
                  </a:txBody>
                  <a:tcPr marL="12700" marR="12700" marT="12700" marB="0" anchor="b">
                    <a:lnL>
                      <a:noFill/>
                    </a:lnL>
                    <a:lnR>
                      <a:noFill/>
                    </a:lnR>
                    <a:lnT>
                      <a:noFill/>
                    </a:lnT>
                    <a:lnB>
                      <a:noFill/>
                    </a:lnB>
                  </a:tcPr>
                </a:tc>
                <a:tc hMerge="1">
                  <a:txBody>
                    <a:bodyPr/>
                    <a:lstStyle/>
                    <a:p>
                      <a:endParaRPr lang="es-ES"/>
                    </a:p>
                  </a:txBody>
                  <a:tcPr/>
                </a:tc>
              </a:tr>
              <a:tr h="292100">
                <a:tc>
                  <a:txBody>
                    <a:bodyPr/>
                    <a:lstStyle/>
                    <a:p>
                      <a:pPr algn="r" fontAlgn="b"/>
                      <a:r>
                        <a:rPr lang="es-ES" sz="1800" b="0" i="0" u="none" strike="noStrike">
                          <a:solidFill>
                            <a:srgbClr val="1F497D"/>
                          </a:solidFill>
                          <a:effectLst/>
                          <a:latin typeface="Calibri"/>
                        </a:rPr>
                        <a:t>Prueba: </a:t>
                      </a:r>
                    </a:p>
                  </a:txBody>
                  <a:tcPr marL="12700" marR="12700" marT="12700" marB="0" anchor="b">
                    <a:lnL>
                      <a:noFill/>
                    </a:lnL>
                    <a:lnR>
                      <a:noFill/>
                    </a:lnR>
                    <a:lnT>
                      <a:noFill/>
                    </a:lnT>
                    <a:lnB>
                      <a:noFill/>
                    </a:lnB>
                  </a:tcPr>
                </a:tc>
                <a:tc>
                  <a:txBody>
                    <a:bodyPr/>
                    <a:lstStyle/>
                    <a:p>
                      <a:pPr algn="l" fontAlgn="b"/>
                      <a:r>
                        <a:rPr lang="es-ES" sz="1800" b="0" i="0" u="none" strike="noStrike">
                          <a:solidFill>
                            <a:srgbClr val="1F497D"/>
                          </a:solidFill>
                          <a:effectLst/>
                          <a:latin typeface="Calibri"/>
                        </a:rPr>
                        <a:t>SN1 (Secuenciación lógica con guarismos)</a:t>
                      </a:r>
                    </a:p>
                  </a:txBody>
                  <a:tcPr marL="12700" marR="12700" marT="12700" marB="0" anchor="b">
                    <a:lnL>
                      <a:noFill/>
                    </a:lnL>
                    <a:lnR>
                      <a:noFill/>
                    </a:lnR>
                    <a:lnT>
                      <a:noFill/>
                    </a:lnT>
                    <a:lnB>
                      <a:noFill/>
                    </a:lnB>
                  </a:tcPr>
                </a:tc>
              </a:tr>
              <a:tr h="292100">
                <a:tc>
                  <a:txBody>
                    <a:bodyPr/>
                    <a:lstStyle/>
                    <a:p>
                      <a:pPr algn="l" fontAlgn="b"/>
                      <a:endParaRPr lang="es-ES" sz="1800" b="0" i="0" u="none" strike="noStrike">
                        <a:solidFill>
                          <a:srgbClr val="1F497D"/>
                        </a:solidFill>
                        <a:effectLst/>
                        <a:latin typeface="Calibri"/>
                      </a:endParaRPr>
                    </a:p>
                  </a:txBody>
                  <a:tcPr marL="12700" marR="12700" marT="12700" marB="0" anchor="b">
                    <a:lnL>
                      <a:noFill/>
                    </a:lnL>
                    <a:lnR>
                      <a:noFill/>
                    </a:lnR>
                    <a:lnT>
                      <a:noFill/>
                    </a:lnT>
                    <a:lnB>
                      <a:noFill/>
                    </a:lnB>
                  </a:tcPr>
                </a:tc>
                <a:tc>
                  <a:txBody>
                    <a:bodyPr/>
                    <a:lstStyle/>
                    <a:p>
                      <a:pPr algn="l" fontAlgn="b"/>
                      <a:endParaRPr lang="es-ES" sz="1800" b="0" i="0" u="none" strike="noStrike" dirty="0">
                        <a:solidFill>
                          <a:srgbClr val="1F497D"/>
                        </a:solidFill>
                        <a:effectLst/>
                        <a:latin typeface="Calibri"/>
                      </a:endParaRPr>
                    </a:p>
                  </a:txBody>
                  <a:tcPr marL="12700" marR="12700" marT="12700" marB="0" anchor="b">
                    <a:lnL>
                      <a:noFill/>
                    </a:lnL>
                    <a:lnR>
                      <a:noFill/>
                    </a:lnR>
                    <a:lnT>
                      <a:noFill/>
                    </a:lnT>
                    <a:lnB>
                      <a:noFill/>
                    </a:lnB>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80177930"/>
              </p:ext>
            </p:extLst>
          </p:nvPr>
        </p:nvGraphicFramePr>
        <p:xfrm>
          <a:off x="914401" y="4812000"/>
          <a:ext cx="8229599" cy="831215"/>
        </p:xfrm>
        <a:graphic>
          <a:graphicData uri="http://schemas.openxmlformats.org/drawingml/2006/table">
            <a:tbl>
              <a:tblPr/>
              <a:tblGrid>
                <a:gridCol w="3879988"/>
                <a:gridCol w="1420053"/>
                <a:gridCol w="1509505"/>
                <a:gridCol w="1420053"/>
              </a:tblGrid>
              <a:tr h="257175">
                <a:tc>
                  <a:txBody>
                    <a:bodyPr/>
                    <a:lstStyle/>
                    <a:p>
                      <a:pPr algn="l" fontAlgn="b"/>
                      <a:endParaRPr lang="es-ES" sz="1600" b="0" i="0" u="none" strike="noStrike">
                        <a:solidFill>
                          <a:srgbClr val="1F497D"/>
                        </a:solidFill>
                        <a:effectLst/>
                        <a:latin typeface="Calibri"/>
                      </a:endParaRPr>
                    </a:p>
                  </a:txBody>
                  <a:tcPr marL="11182" marR="11182" marT="11182" marB="0" anchor="b">
                    <a:lnL>
                      <a:noFill/>
                    </a:lnL>
                    <a:lnR>
                      <a:noFill/>
                    </a:lnR>
                    <a:lnT>
                      <a:noFill/>
                    </a:lnT>
                    <a:lnB>
                      <a:noFill/>
                    </a:lnB>
                  </a:tcPr>
                </a:tc>
                <a:tc>
                  <a:txBody>
                    <a:bodyPr/>
                    <a:lstStyle/>
                    <a:p>
                      <a:pPr algn="ctr" fontAlgn="b"/>
                      <a:r>
                        <a:rPr lang="es-ES" sz="1600" b="1" i="0" u="none" strike="noStrike">
                          <a:solidFill>
                            <a:srgbClr val="1F497D"/>
                          </a:solidFill>
                          <a:effectLst/>
                          <a:latin typeface="Calibri"/>
                        </a:rPr>
                        <a:t>Media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Desviación típica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Valor de 'P'</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r>
              <a:tr h="257175">
                <a:tc>
                  <a:txBody>
                    <a:bodyPr/>
                    <a:lstStyle/>
                    <a:p>
                      <a:pPr algn="r" fontAlgn="b"/>
                      <a:r>
                        <a:rPr lang="es-ES" sz="1600" b="1" i="0" u="none" strike="noStrike">
                          <a:solidFill>
                            <a:srgbClr val="1F497D"/>
                          </a:solidFill>
                          <a:effectLst/>
                          <a:latin typeface="Calibri"/>
                        </a:rPr>
                        <a:t>Grupo UCMAS</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1F497D"/>
                          </a:solidFill>
                          <a:effectLst/>
                          <a:latin typeface="Calibri"/>
                        </a:rPr>
                        <a:t>13,06</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3,06</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0,085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57175">
                <a:tc>
                  <a:txBody>
                    <a:bodyPr/>
                    <a:lstStyle/>
                    <a:p>
                      <a:pPr algn="r" fontAlgn="b"/>
                      <a:r>
                        <a:rPr lang="es-ES" sz="1600" b="1" i="0" u="none" strike="noStrike">
                          <a:solidFill>
                            <a:srgbClr val="FF0000"/>
                          </a:solidFill>
                          <a:effectLst/>
                          <a:latin typeface="Calibri"/>
                        </a:rPr>
                        <a:t>Grupo Control</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FF0000"/>
                          </a:solidFill>
                          <a:effectLst/>
                          <a:latin typeface="Calibri"/>
                        </a:rPr>
                        <a:t>12,3</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800" b="1" i="0" u="none" strike="noStrike">
                          <a:solidFill>
                            <a:srgbClr val="FF0000"/>
                          </a:solidFill>
                          <a:effectLst/>
                          <a:latin typeface="Calibri"/>
                        </a:rPr>
                        <a:t>3,06</a:t>
                      </a:r>
                    </a:p>
                  </a:txBody>
                  <a:tcPr marL="12700" marR="12700" marT="12700" marB="0" anchor="b">
                    <a:lnL>
                      <a:noFill/>
                    </a:lnL>
                    <a:lnR>
                      <a:noFill/>
                    </a:lnR>
                    <a:lnT>
                      <a:noFill/>
                    </a:lnT>
                    <a:lnB>
                      <a:noFill/>
                    </a:lnB>
                  </a:tcPr>
                </a:tc>
                <a:tc>
                  <a:txBody>
                    <a:bodyPr/>
                    <a:lstStyle/>
                    <a:p>
                      <a:pPr algn="ctr" fontAlgn="b"/>
                      <a:endParaRPr lang="es-ES" sz="1800" b="1" i="0" u="none" strike="noStrike" dirty="0">
                        <a:solidFill>
                          <a:srgbClr val="1F497D"/>
                        </a:solidFill>
                        <a:effectLst/>
                        <a:latin typeface="Calibri"/>
                      </a:endParaRPr>
                    </a:p>
                  </a:txBody>
                  <a:tcPr marL="12700" marR="12700" marT="12700" marB="0" anchor="b">
                    <a:lnL>
                      <a:noFill/>
                    </a:lnL>
                    <a:lnR>
                      <a:noFill/>
                    </a:lnR>
                    <a:lnT>
                      <a:noFill/>
                    </a:lnT>
                    <a:lnB>
                      <a:noFill/>
                    </a:lnB>
                  </a:tcPr>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1618998408"/>
              </p:ext>
            </p:extLst>
          </p:nvPr>
        </p:nvGraphicFramePr>
        <p:xfrm>
          <a:off x="396874" y="980728"/>
          <a:ext cx="8279581"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11" name="Pergamino vertical 10"/>
          <p:cNvSpPr/>
          <p:nvPr/>
        </p:nvSpPr>
        <p:spPr>
          <a:xfrm>
            <a:off x="107504" y="4509468"/>
            <a:ext cx="2880320" cy="2160240"/>
          </a:xfrm>
          <a:prstGeom prst="verticalScroll">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s-ES" sz="1600" dirty="0">
                <a:solidFill>
                  <a:schemeClr val="tx2"/>
                </a:solidFill>
                <a:latin typeface="Lucida Grande"/>
                <a:ea typeface="Lucida Grande"/>
                <a:cs typeface="Lucida Grande"/>
              </a:rPr>
              <a:t>Si bien la diferencia no es elevada, podemos hablar de una tendencia estadística a favor del grupo UCMAS.</a:t>
            </a:r>
            <a:endParaRPr lang="es-ES" sz="1600" dirty="0">
              <a:solidFill>
                <a:schemeClr val="tx2"/>
              </a:solidFill>
            </a:endParaRPr>
          </a:p>
        </p:txBody>
      </p:sp>
    </p:spTree>
    <p:extLst>
      <p:ext uri="{BB962C8B-B14F-4D97-AF65-F5344CB8AC3E}">
        <p14:creationId xmlns:p14="http://schemas.microsoft.com/office/powerpoint/2010/main" val="2207895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0" y="260648"/>
            <a:ext cx="9144000" cy="562074"/>
          </a:xfrm>
        </p:spPr>
        <p:txBody>
          <a:bodyPr>
            <a:noAutofit/>
          </a:bodyPr>
          <a:lstStyle/>
          <a:p>
            <a:pPr algn="ctr"/>
            <a:r>
              <a:rPr lang="es-ES" sz="2400" dirty="0" smtClean="0">
                <a:solidFill>
                  <a:srgbClr val="1F497D"/>
                </a:solidFill>
                <a:latin typeface="Arial Black"/>
                <a:cs typeface="Arial Black"/>
              </a:rPr>
              <a:t>5 a. RAZONAMIENTO MATEMÁTICO - ESPACIAL</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2382064615"/>
              </p:ext>
            </p:extLst>
          </p:nvPr>
        </p:nvGraphicFramePr>
        <p:xfrm>
          <a:off x="2870200" y="5975637"/>
          <a:ext cx="6273800" cy="876300"/>
        </p:xfrm>
        <a:graphic>
          <a:graphicData uri="http://schemas.openxmlformats.org/drawingml/2006/table">
            <a:tbl>
              <a:tblPr/>
              <a:tblGrid>
                <a:gridCol w="1866900"/>
                <a:gridCol w="4406900"/>
              </a:tblGrid>
              <a:tr h="292100">
                <a:tc gridSpan="2">
                  <a:txBody>
                    <a:bodyPr/>
                    <a:lstStyle/>
                    <a:p>
                      <a:pPr algn="l" fontAlgn="b"/>
                      <a:r>
                        <a:rPr lang="es-ES" sz="1800" b="0" i="0" u="none" strike="noStrike">
                          <a:solidFill>
                            <a:srgbClr val="1F497D"/>
                          </a:solidFill>
                          <a:effectLst/>
                          <a:latin typeface="Calibri"/>
                        </a:rPr>
                        <a:t>Computadas las respuestas totales emitidas</a:t>
                      </a:r>
                    </a:p>
                  </a:txBody>
                  <a:tcPr marL="12700" marR="12700" marT="12700" marB="0" anchor="b">
                    <a:lnL>
                      <a:noFill/>
                    </a:lnL>
                    <a:lnR>
                      <a:noFill/>
                    </a:lnR>
                    <a:lnT>
                      <a:noFill/>
                    </a:lnT>
                    <a:lnB>
                      <a:noFill/>
                    </a:lnB>
                  </a:tcPr>
                </a:tc>
                <a:tc hMerge="1">
                  <a:txBody>
                    <a:bodyPr/>
                    <a:lstStyle/>
                    <a:p>
                      <a:endParaRPr lang="es-ES"/>
                    </a:p>
                  </a:txBody>
                  <a:tcPr/>
                </a:tc>
              </a:tr>
              <a:tr h="292100">
                <a:tc>
                  <a:txBody>
                    <a:bodyPr/>
                    <a:lstStyle/>
                    <a:p>
                      <a:pPr algn="r" fontAlgn="b"/>
                      <a:r>
                        <a:rPr lang="es-ES" sz="1800" b="0" i="0" u="none" strike="noStrike">
                          <a:solidFill>
                            <a:srgbClr val="1F497D"/>
                          </a:solidFill>
                          <a:effectLst/>
                          <a:latin typeface="Calibri"/>
                        </a:rPr>
                        <a:t>Prueba: </a:t>
                      </a:r>
                    </a:p>
                  </a:txBody>
                  <a:tcPr marL="12700" marR="12700" marT="12700" marB="0" anchor="b">
                    <a:lnL>
                      <a:noFill/>
                    </a:lnL>
                    <a:lnR>
                      <a:noFill/>
                    </a:lnR>
                    <a:lnT>
                      <a:noFill/>
                    </a:lnT>
                    <a:lnB>
                      <a:noFill/>
                    </a:lnB>
                  </a:tcPr>
                </a:tc>
                <a:tc>
                  <a:txBody>
                    <a:bodyPr/>
                    <a:lstStyle/>
                    <a:p>
                      <a:pPr algn="l" fontAlgn="b"/>
                      <a:r>
                        <a:rPr lang="es-ES" sz="1800" b="0" i="0" u="none" strike="noStrike">
                          <a:solidFill>
                            <a:srgbClr val="1F497D"/>
                          </a:solidFill>
                          <a:effectLst/>
                          <a:latin typeface="Calibri"/>
                        </a:rPr>
                        <a:t>D-6-7 (Secuenciación lógica con guarismos)</a:t>
                      </a:r>
                    </a:p>
                  </a:txBody>
                  <a:tcPr marL="12700" marR="12700" marT="12700" marB="0" anchor="b">
                    <a:lnL>
                      <a:noFill/>
                    </a:lnL>
                    <a:lnR>
                      <a:noFill/>
                    </a:lnR>
                    <a:lnT>
                      <a:noFill/>
                    </a:lnT>
                    <a:lnB>
                      <a:noFill/>
                    </a:lnB>
                  </a:tcPr>
                </a:tc>
              </a:tr>
              <a:tr h="292100">
                <a:tc gridSpan="2">
                  <a:txBody>
                    <a:bodyPr/>
                    <a:lstStyle/>
                    <a:p>
                      <a:pPr algn="l" fontAlgn="b"/>
                      <a:endParaRPr lang="es-ES" sz="1800" b="0" i="0" u="none" strike="noStrike" dirty="0">
                        <a:solidFill>
                          <a:srgbClr val="1F497D"/>
                        </a:solidFill>
                        <a:effectLst/>
                        <a:latin typeface="Calibri"/>
                      </a:endParaRPr>
                    </a:p>
                  </a:txBody>
                  <a:tcPr marL="12700" marR="12700" marT="12700" marB="0" anchor="b">
                    <a:lnL>
                      <a:noFill/>
                    </a:lnL>
                    <a:lnR>
                      <a:noFill/>
                    </a:lnR>
                    <a:lnT>
                      <a:noFill/>
                    </a:lnT>
                    <a:lnB>
                      <a:noFill/>
                    </a:lnB>
                  </a:tcPr>
                </a:tc>
                <a:tc hMerge="1">
                  <a:txBody>
                    <a:bodyPr/>
                    <a:lstStyle/>
                    <a:p>
                      <a:endParaRPr lang="es-ES" dirty="0"/>
                    </a:p>
                  </a:txBody>
                  <a:tcPr>
                    <a:lnL>
                      <a:noFill/>
                    </a:lnL>
                    <a:lnR>
                      <a:noFill/>
                    </a:lnR>
                    <a:lnT>
                      <a:noFill/>
                    </a:lnT>
                    <a:lnB>
                      <a:noFill/>
                    </a:lnB>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004359378"/>
              </p:ext>
            </p:extLst>
          </p:nvPr>
        </p:nvGraphicFramePr>
        <p:xfrm>
          <a:off x="914401" y="4812000"/>
          <a:ext cx="8229599" cy="831215"/>
        </p:xfrm>
        <a:graphic>
          <a:graphicData uri="http://schemas.openxmlformats.org/drawingml/2006/table">
            <a:tbl>
              <a:tblPr/>
              <a:tblGrid>
                <a:gridCol w="3879988"/>
                <a:gridCol w="1420053"/>
                <a:gridCol w="1509505"/>
                <a:gridCol w="1420053"/>
              </a:tblGrid>
              <a:tr h="257175">
                <a:tc>
                  <a:txBody>
                    <a:bodyPr/>
                    <a:lstStyle/>
                    <a:p>
                      <a:pPr algn="l" fontAlgn="b"/>
                      <a:endParaRPr lang="es-ES" sz="1600" b="0" i="0" u="none" strike="noStrike">
                        <a:solidFill>
                          <a:srgbClr val="1F497D"/>
                        </a:solidFill>
                        <a:effectLst/>
                        <a:latin typeface="Calibri"/>
                      </a:endParaRPr>
                    </a:p>
                  </a:txBody>
                  <a:tcPr marL="11182" marR="11182" marT="11182" marB="0" anchor="b">
                    <a:lnL>
                      <a:noFill/>
                    </a:lnL>
                    <a:lnR>
                      <a:noFill/>
                    </a:lnR>
                    <a:lnT>
                      <a:noFill/>
                    </a:lnT>
                    <a:lnB>
                      <a:noFill/>
                    </a:lnB>
                  </a:tcPr>
                </a:tc>
                <a:tc>
                  <a:txBody>
                    <a:bodyPr/>
                    <a:lstStyle/>
                    <a:p>
                      <a:pPr algn="ctr" fontAlgn="b"/>
                      <a:r>
                        <a:rPr lang="es-ES" sz="1600" b="1" i="0" u="none" strike="noStrike">
                          <a:solidFill>
                            <a:srgbClr val="1F497D"/>
                          </a:solidFill>
                          <a:effectLst/>
                          <a:latin typeface="Calibri"/>
                        </a:rPr>
                        <a:t>Media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Desviación típica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Valor de 'P'</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r>
              <a:tr h="257175">
                <a:tc>
                  <a:txBody>
                    <a:bodyPr/>
                    <a:lstStyle/>
                    <a:p>
                      <a:pPr algn="r" fontAlgn="b"/>
                      <a:r>
                        <a:rPr lang="es-ES" sz="1600" b="1" i="0" u="none" strike="noStrike">
                          <a:solidFill>
                            <a:srgbClr val="1F497D"/>
                          </a:solidFill>
                          <a:effectLst/>
                          <a:latin typeface="Calibri"/>
                        </a:rPr>
                        <a:t>Grupo UCMAS</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1F497D"/>
                          </a:solidFill>
                          <a:effectLst/>
                          <a:latin typeface="Calibri"/>
                        </a:rPr>
                        <a:t>11,36</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2,51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0,026</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57175">
                <a:tc>
                  <a:txBody>
                    <a:bodyPr/>
                    <a:lstStyle/>
                    <a:p>
                      <a:pPr algn="r" fontAlgn="b"/>
                      <a:r>
                        <a:rPr lang="es-ES" sz="1600" b="1" i="0" u="none" strike="noStrike">
                          <a:solidFill>
                            <a:srgbClr val="FF0000"/>
                          </a:solidFill>
                          <a:effectLst/>
                          <a:latin typeface="Calibri"/>
                        </a:rPr>
                        <a:t>Grupo Control</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FF0000"/>
                          </a:solidFill>
                          <a:effectLst/>
                          <a:latin typeface="Calibri"/>
                        </a:rPr>
                        <a:t>10,13</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800" b="1" i="0" u="none" strike="noStrike">
                          <a:solidFill>
                            <a:srgbClr val="FF0000"/>
                          </a:solidFill>
                          <a:effectLst/>
                          <a:latin typeface="Calibri"/>
                        </a:rPr>
                        <a:t>2,44</a:t>
                      </a:r>
                    </a:p>
                  </a:txBody>
                  <a:tcPr marL="12700" marR="12700" marT="12700" marB="0" anchor="b">
                    <a:lnL>
                      <a:noFill/>
                    </a:lnL>
                    <a:lnR>
                      <a:noFill/>
                    </a:lnR>
                    <a:lnT>
                      <a:noFill/>
                    </a:lnT>
                    <a:lnB>
                      <a:noFill/>
                    </a:lnB>
                  </a:tcPr>
                </a:tc>
                <a:tc>
                  <a:txBody>
                    <a:bodyPr/>
                    <a:lstStyle/>
                    <a:p>
                      <a:pPr algn="ctr" fontAlgn="b"/>
                      <a:endParaRPr lang="es-ES" sz="1800" b="1" i="0" u="none" strike="noStrike" dirty="0">
                        <a:solidFill>
                          <a:srgbClr val="1F497D"/>
                        </a:solidFill>
                        <a:effectLst/>
                        <a:latin typeface="Calibri"/>
                      </a:endParaRPr>
                    </a:p>
                  </a:txBody>
                  <a:tcPr marL="12700" marR="12700" marT="12700" marB="0" anchor="b">
                    <a:lnL>
                      <a:noFill/>
                    </a:lnL>
                    <a:lnR>
                      <a:noFill/>
                    </a:lnR>
                    <a:lnT>
                      <a:noFill/>
                    </a:lnT>
                    <a:lnB>
                      <a:noFill/>
                    </a:lnB>
                  </a:tcPr>
                </a:tc>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2426703606"/>
              </p:ext>
            </p:extLst>
          </p:nvPr>
        </p:nvGraphicFramePr>
        <p:xfrm>
          <a:off x="419158" y="908720"/>
          <a:ext cx="8257298"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403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33968"/>
          <a:stretch/>
        </p:blipFill>
        <p:spPr>
          <a:xfrm>
            <a:off x="827584" y="620688"/>
            <a:ext cx="6037985" cy="2933700"/>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a:stretch>
            <a:fillRect/>
          </a:stretch>
        </p:blipFill>
        <p:spPr>
          <a:xfrm>
            <a:off x="539552" y="260648"/>
            <a:ext cx="1270000" cy="234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a:blip r:embed="rId5"/>
          <a:stretch>
            <a:fillRect/>
          </a:stretch>
        </p:blipFill>
        <p:spPr>
          <a:xfrm>
            <a:off x="3563888" y="3068960"/>
            <a:ext cx="5004048" cy="3337662"/>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6"/>
          <a:stretch>
            <a:fillRect/>
          </a:stretch>
        </p:blipFill>
        <p:spPr>
          <a:xfrm>
            <a:off x="7812360" y="5589588"/>
            <a:ext cx="1080203" cy="1052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p:cNvSpPr txBox="1"/>
          <p:nvPr/>
        </p:nvSpPr>
        <p:spPr>
          <a:xfrm>
            <a:off x="1835696" y="188640"/>
            <a:ext cx="3540753" cy="369332"/>
          </a:xfrm>
          <a:prstGeom prst="rect">
            <a:avLst/>
          </a:prstGeom>
          <a:noFill/>
        </p:spPr>
        <p:txBody>
          <a:bodyPr wrap="none" rtlCol="0">
            <a:spAutoFit/>
          </a:bodyPr>
          <a:lstStyle/>
          <a:p>
            <a:r>
              <a:rPr lang="es-ES" dirty="0" smtClean="0">
                <a:solidFill>
                  <a:schemeClr val="tx2"/>
                </a:solidFill>
                <a:latin typeface="Arial Black"/>
                <a:cs typeface="Arial Black"/>
              </a:rPr>
              <a:t>EL CENTRO INGLÉS, Cádiz</a:t>
            </a:r>
            <a:endParaRPr lang="es-ES" dirty="0">
              <a:solidFill>
                <a:schemeClr val="tx2"/>
              </a:solidFill>
              <a:latin typeface="Arial Black"/>
              <a:cs typeface="Arial Black"/>
            </a:endParaRPr>
          </a:p>
        </p:txBody>
      </p:sp>
      <p:sp>
        <p:nvSpPr>
          <p:cNvPr id="10" name="CuadroTexto 9"/>
          <p:cNvSpPr txBox="1"/>
          <p:nvPr/>
        </p:nvSpPr>
        <p:spPr>
          <a:xfrm>
            <a:off x="2411760" y="6415737"/>
            <a:ext cx="5002617" cy="369332"/>
          </a:xfrm>
          <a:prstGeom prst="rect">
            <a:avLst/>
          </a:prstGeom>
          <a:noFill/>
        </p:spPr>
        <p:txBody>
          <a:bodyPr wrap="none" rtlCol="0">
            <a:spAutoFit/>
          </a:bodyPr>
          <a:lstStyle/>
          <a:p>
            <a:r>
              <a:rPr lang="es-ES" dirty="0">
                <a:solidFill>
                  <a:schemeClr val="tx2"/>
                </a:solidFill>
                <a:latin typeface="Arial Black"/>
                <a:cs typeface="Arial Black"/>
              </a:rPr>
              <a:t>COL·LEGI SANT JOSEP OBRER, Palma</a:t>
            </a:r>
            <a:endParaRPr lang="es-ES" dirty="0">
              <a:solidFill>
                <a:schemeClr val="tx2"/>
              </a:solidFill>
              <a:latin typeface="Arial Black"/>
              <a:cs typeface="Arial Black"/>
            </a:endParaRPr>
          </a:p>
        </p:txBody>
      </p:sp>
    </p:spTree>
    <p:extLst>
      <p:ext uri="{BB962C8B-B14F-4D97-AF65-F5344CB8AC3E}">
        <p14:creationId xmlns:p14="http://schemas.microsoft.com/office/powerpoint/2010/main" val="38566304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0" y="260648"/>
            <a:ext cx="9144000" cy="562074"/>
          </a:xfrm>
        </p:spPr>
        <p:txBody>
          <a:bodyPr>
            <a:noAutofit/>
          </a:bodyPr>
          <a:lstStyle/>
          <a:p>
            <a:pPr algn="ctr"/>
            <a:r>
              <a:rPr lang="es-ES" sz="2400" dirty="0" smtClean="0">
                <a:solidFill>
                  <a:srgbClr val="1F497D"/>
                </a:solidFill>
                <a:latin typeface="Arial Black"/>
                <a:cs typeface="Arial Black"/>
              </a:rPr>
              <a:t>5 b. RAZONAMIENTO MATEMÁTICO - ESPACIAL</a:t>
            </a:r>
            <a:endParaRPr lang="es-ES" sz="2400" dirty="0">
              <a:solidFill>
                <a:srgbClr val="1F497D"/>
              </a:solidFill>
              <a:latin typeface="Arial Black"/>
              <a:cs typeface="Arial Black"/>
            </a:endParaRPr>
          </a:p>
        </p:txBody>
      </p:sp>
      <p:cxnSp>
        <p:nvCxnSpPr>
          <p:cNvPr id="20" name="19 Conector recto"/>
          <p:cNvCxnSpPr/>
          <p:nvPr/>
        </p:nvCxnSpPr>
        <p:spPr>
          <a:xfrm>
            <a:off x="467544" y="908720"/>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1880481650"/>
              </p:ext>
            </p:extLst>
          </p:nvPr>
        </p:nvGraphicFramePr>
        <p:xfrm>
          <a:off x="2870200" y="5975637"/>
          <a:ext cx="6273800" cy="876300"/>
        </p:xfrm>
        <a:graphic>
          <a:graphicData uri="http://schemas.openxmlformats.org/drawingml/2006/table">
            <a:tbl>
              <a:tblPr/>
              <a:tblGrid>
                <a:gridCol w="1866900"/>
                <a:gridCol w="4406900"/>
              </a:tblGrid>
              <a:tr h="292100">
                <a:tc gridSpan="2">
                  <a:txBody>
                    <a:bodyPr/>
                    <a:lstStyle/>
                    <a:p>
                      <a:pPr algn="l" fontAlgn="b"/>
                      <a:r>
                        <a:rPr lang="es-ES" sz="1800" b="0" i="0" u="none" strike="noStrike">
                          <a:solidFill>
                            <a:srgbClr val="1F497D"/>
                          </a:solidFill>
                          <a:effectLst/>
                          <a:latin typeface="Calibri"/>
                        </a:rPr>
                        <a:t>Computadas las respuestas totales emitidas</a:t>
                      </a:r>
                    </a:p>
                  </a:txBody>
                  <a:tcPr marL="12700" marR="12700" marT="12700" marB="0" anchor="b">
                    <a:lnL>
                      <a:noFill/>
                    </a:lnL>
                    <a:lnR>
                      <a:noFill/>
                    </a:lnR>
                    <a:lnT>
                      <a:noFill/>
                    </a:lnT>
                    <a:lnB>
                      <a:noFill/>
                    </a:lnB>
                  </a:tcPr>
                </a:tc>
                <a:tc hMerge="1">
                  <a:txBody>
                    <a:bodyPr/>
                    <a:lstStyle/>
                    <a:p>
                      <a:endParaRPr lang="es-ES"/>
                    </a:p>
                  </a:txBody>
                  <a:tcPr/>
                </a:tc>
              </a:tr>
              <a:tr h="292100">
                <a:tc>
                  <a:txBody>
                    <a:bodyPr/>
                    <a:lstStyle/>
                    <a:p>
                      <a:pPr algn="r" fontAlgn="b"/>
                      <a:r>
                        <a:rPr lang="es-ES" sz="1800" b="0" i="0" u="none" strike="noStrike">
                          <a:solidFill>
                            <a:srgbClr val="1F497D"/>
                          </a:solidFill>
                          <a:effectLst/>
                          <a:latin typeface="Calibri"/>
                        </a:rPr>
                        <a:t>Prueba: </a:t>
                      </a:r>
                    </a:p>
                  </a:txBody>
                  <a:tcPr marL="12700" marR="12700" marT="12700" marB="0" anchor="b">
                    <a:lnL>
                      <a:noFill/>
                    </a:lnL>
                    <a:lnR>
                      <a:noFill/>
                    </a:lnR>
                    <a:lnT>
                      <a:noFill/>
                    </a:lnT>
                    <a:lnB>
                      <a:noFill/>
                    </a:lnB>
                  </a:tcPr>
                </a:tc>
                <a:tc>
                  <a:txBody>
                    <a:bodyPr/>
                    <a:lstStyle/>
                    <a:p>
                      <a:pPr algn="l" fontAlgn="b"/>
                      <a:r>
                        <a:rPr lang="es-ES" sz="1800" b="0" i="0" u="none" strike="noStrike" dirty="0">
                          <a:solidFill>
                            <a:srgbClr val="1F497D"/>
                          </a:solidFill>
                          <a:effectLst/>
                          <a:latin typeface="Calibri"/>
                        </a:rPr>
                        <a:t>D-10 (Secuenciación lógica con dominós)</a:t>
                      </a:r>
                    </a:p>
                  </a:txBody>
                  <a:tcPr marL="12700" marR="12700" marT="12700" marB="0" anchor="b">
                    <a:lnL>
                      <a:noFill/>
                    </a:lnL>
                    <a:lnR>
                      <a:noFill/>
                    </a:lnR>
                    <a:lnT>
                      <a:noFill/>
                    </a:lnT>
                    <a:lnB>
                      <a:noFill/>
                    </a:lnB>
                  </a:tcPr>
                </a:tc>
              </a:tr>
              <a:tr h="292100">
                <a:tc gridSpan="2">
                  <a:txBody>
                    <a:bodyPr/>
                    <a:lstStyle/>
                    <a:p>
                      <a:pPr algn="l" fontAlgn="b"/>
                      <a:endParaRPr lang="es-ES" sz="1800" b="0" i="0" u="none" strike="noStrike" dirty="0">
                        <a:solidFill>
                          <a:srgbClr val="1F497D"/>
                        </a:solidFill>
                        <a:effectLst/>
                        <a:latin typeface="Calibri"/>
                      </a:endParaRPr>
                    </a:p>
                  </a:txBody>
                  <a:tcPr marL="12700" marR="12700" marT="12700" marB="0" anchor="b">
                    <a:lnL>
                      <a:noFill/>
                    </a:lnL>
                    <a:lnR>
                      <a:noFill/>
                    </a:lnR>
                    <a:lnT>
                      <a:noFill/>
                    </a:lnT>
                    <a:lnB>
                      <a:noFill/>
                    </a:lnB>
                  </a:tcPr>
                </a:tc>
                <a:tc hMerge="1">
                  <a:txBody>
                    <a:bodyPr/>
                    <a:lstStyle/>
                    <a:p>
                      <a:endParaRPr lang="es-ES" dirty="0"/>
                    </a:p>
                  </a:txBody>
                  <a:tcPr>
                    <a:lnL>
                      <a:noFill/>
                    </a:lnL>
                    <a:lnR>
                      <a:noFill/>
                    </a:lnR>
                    <a:lnT>
                      <a:noFill/>
                    </a:lnT>
                    <a:lnB>
                      <a:noFill/>
                    </a:lnB>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688747875"/>
              </p:ext>
            </p:extLst>
          </p:nvPr>
        </p:nvGraphicFramePr>
        <p:xfrm>
          <a:off x="914401" y="4812000"/>
          <a:ext cx="8229599" cy="831215"/>
        </p:xfrm>
        <a:graphic>
          <a:graphicData uri="http://schemas.openxmlformats.org/drawingml/2006/table">
            <a:tbl>
              <a:tblPr/>
              <a:tblGrid>
                <a:gridCol w="3879988"/>
                <a:gridCol w="1420053"/>
                <a:gridCol w="1509505"/>
                <a:gridCol w="1420053"/>
              </a:tblGrid>
              <a:tr h="257175">
                <a:tc>
                  <a:txBody>
                    <a:bodyPr/>
                    <a:lstStyle/>
                    <a:p>
                      <a:pPr algn="l" fontAlgn="b"/>
                      <a:endParaRPr lang="es-ES" sz="1600" b="0" i="0" u="none" strike="noStrike">
                        <a:solidFill>
                          <a:srgbClr val="1F497D"/>
                        </a:solidFill>
                        <a:effectLst/>
                        <a:latin typeface="Calibri"/>
                      </a:endParaRPr>
                    </a:p>
                  </a:txBody>
                  <a:tcPr marL="11182" marR="11182" marT="11182" marB="0" anchor="b">
                    <a:lnL>
                      <a:noFill/>
                    </a:lnL>
                    <a:lnR>
                      <a:noFill/>
                    </a:lnR>
                    <a:lnT>
                      <a:noFill/>
                    </a:lnT>
                    <a:lnB>
                      <a:noFill/>
                    </a:lnB>
                  </a:tcPr>
                </a:tc>
                <a:tc>
                  <a:txBody>
                    <a:bodyPr/>
                    <a:lstStyle/>
                    <a:p>
                      <a:pPr algn="ctr" fontAlgn="b"/>
                      <a:r>
                        <a:rPr lang="es-ES" sz="1600" b="1" i="0" u="none" strike="noStrike">
                          <a:solidFill>
                            <a:srgbClr val="1F497D"/>
                          </a:solidFill>
                          <a:effectLst/>
                          <a:latin typeface="Calibri"/>
                        </a:rPr>
                        <a:t>Media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Desviación típica</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1F497D"/>
                          </a:solidFill>
                          <a:effectLst/>
                          <a:latin typeface="Calibri"/>
                        </a:rPr>
                        <a:t>Valor de 'P'</a:t>
                      </a:r>
                    </a:p>
                  </a:txBody>
                  <a:tcPr marL="11182" marR="11182" marT="11182" marB="0" anchor="b">
                    <a:lnL>
                      <a:noFill/>
                    </a:lnL>
                    <a:lnR>
                      <a:noFill/>
                    </a:lnR>
                    <a:lnT>
                      <a:noFill/>
                    </a:lnT>
                    <a:lnB w="6350" cap="flat" cmpd="sng" algn="ctr">
                      <a:solidFill>
                        <a:srgbClr val="000000"/>
                      </a:solidFill>
                      <a:prstDash val="solid"/>
                      <a:round/>
                      <a:headEnd type="none" w="med" len="med"/>
                      <a:tailEnd type="none" w="med" len="med"/>
                    </a:lnB>
                  </a:tcPr>
                </a:tc>
              </a:tr>
              <a:tr h="257175">
                <a:tc>
                  <a:txBody>
                    <a:bodyPr/>
                    <a:lstStyle/>
                    <a:p>
                      <a:pPr algn="r" fontAlgn="b"/>
                      <a:r>
                        <a:rPr lang="es-ES" sz="1600" b="1" i="0" u="none" strike="noStrike">
                          <a:solidFill>
                            <a:srgbClr val="1F497D"/>
                          </a:solidFill>
                          <a:effectLst/>
                          <a:latin typeface="Calibri"/>
                        </a:rPr>
                        <a:t>Grupo UCMAS</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1F497D"/>
                          </a:solidFill>
                          <a:effectLst/>
                          <a:latin typeface="Calibri"/>
                        </a:rPr>
                        <a:t>9,91</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2,78</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800" b="1" i="0" u="none" strike="noStrike">
                          <a:solidFill>
                            <a:srgbClr val="1F497D"/>
                          </a:solidFill>
                          <a:effectLst/>
                          <a:latin typeface="Calibri"/>
                        </a:rPr>
                        <a:t>≤0,001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57175">
                <a:tc>
                  <a:txBody>
                    <a:bodyPr/>
                    <a:lstStyle/>
                    <a:p>
                      <a:pPr algn="r" fontAlgn="b"/>
                      <a:r>
                        <a:rPr lang="es-ES" sz="1600" b="1" i="0" u="none" strike="noStrike">
                          <a:solidFill>
                            <a:srgbClr val="FF0000"/>
                          </a:solidFill>
                          <a:effectLst/>
                          <a:latin typeface="Calibri"/>
                        </a:rPr>
                        <a:t>Grupo Control</a:t>
                      </a:r>
                    </a:p>
                  </a:txBody>
                  <a:tcPr marL="11182" marR="11182" marT="111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1" i="0" u="none" strike="noStrike">
                          <a:solidFill>
                            <a:srgbClr val="FF0000"/>
                          </a:solidFill>
                          <a:effectLst/>
                          <a:latin typeface="Calibri"/>
                        </a:rPr>
                        <a:t>8,06</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800" b="1" i="0" u="none" strike="noStrike">
                          <a:solidFill>
                            <a:srgbClr val="FF0000"/>
                          </a:solidFill>
                          <a:effectLst/>
                          <a:latin typeface="Calibri"/>
                        </a:rPr>
                        <a:t>3,34</a:t>
                      </a:r>
                    </a:p>
                  </a:txBody>
                  <a:tcPr marL="12700" marR="12700" marT="12700" marB="0" anchor="b">
                    <a:lnL>
                      <a:noFill/>
                    </a:lnL>
                    <a:lnR>
                      <a:noFill/>
                    </a:lnR>
                    <a:lnT>
                      <a:noFill/>
                    </a:lnT>
                    <a:lnB>
                      <a:noFill/>
                    </a:lnB>
                  </a:tcPr>
                </a:tc>
                <a:tc>
                  <a:txBody>
                    <a:bodyPr/>
                    <a:lstStyle/>
                    <a:p>
                      <a:pPr algn="ctr" fontAlgn="b"/>
                      <a:endParaRPr lang="es-ES" sz="1800" b="1" i="0" u="none" strike="noStrike" dirty="0">
                        <a:solidFill>
                          <a:srgbClr val="1F497D"/>
                        </a:solidFill>
                        <a:effectLst/>
                        <a:latin typeface="Calibri"/>
                      </a:endParaRPr>
                    </a:p>
                  </a:txBody>
                  <a:tcPr marL="12700" marR="12700" marT="12700" marB="0" anchor="b">
                    <a:lnL>
                      <a:noFill/>
                    </a:lnL>
                    <a:lnR>
                      <a:noFill/>
                    </a:lnR>
                    <a:lnT>
                      <a:noFill/>
                    </a:lnT>
                    <a:lnB>
                      <a:noFill/>
                    </a:lnB>
                  </a:tcPr>
                </a:tc>
              </a:tr>
            </a:tbl>
          </a:graphicData>
        </a:graphic>
      </p:graphicFrame>
      <p:graphicFrame>
        <p:nvGraphicFramePr>
          <p:cNvPr id="7" name="Gráfico 6"/>
          <p:cNvGraphicFramePr>
            <a:graphicFrameLocks/>
          </p:cNvGraphicFramePr>
          <p:nvPr>
            <p:extLst>
              <p:ext uri="{D42A27DB-BD31-4B8C-83A1-F6EECF244321}">
                <p14:modId xmlns:p14="http://schemas.microsoft.com/office/powerpoint/2010/main" val="1157981983"/>
              </p:ext>
            </p:extLst>
          </p:nvPr>
        </p:nvGraphicFramePr>
        <p:xfrm>
          <a:off x="396874" y="908720"/>
          <a:ext cx="8279581"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72162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3284984"/>
            <a:ext cx="8229600" cy="562074"/>
          </a:xfrm>
        </p:spPr>
        <p:txBody>
          <a:bodyPr>
            <a:normAutofit fontScale="90000"/>
          </a:bodyPr>
          <a:lstStyle/>
          <a:p>
            <a:pPr algn="ctr"/>
            <a:r>
              <a:rPr lang="es-ES" b="1" dirty="0" smtClean="0">
                <a:solidFill>
                  <a:srgbClr val="1F497D"/>
                </a:solidFill>
                <a:latin typeface="Arial Black"/>
                <a:cs typeface="Arial Black"/>
              </a:rPr>
              <a:t>CONCLUSIONES</a:t>
            </a:r>
            <a:endParaRPr lang="es-ES" b="1" dirty="0">
              <a:solidFill>
                <a:srgbClr val="1F497D"/>
              </a:solidFill>
              <a:latin typeface="Arial Black"/>
              <a:cs typeface="Arial Black"/>
            </a:endParaRPr>
          </a:p>
        </p:txBody>
      </p:sp>
      <p:cxnSp>
        <p:nvCxnSpPr>
          <p:cNvPr id="20" name="19 Conector recto"/>
          <p:cNvCxnSpPr/>
          <p:nvPr/>
        </p:nvCxnSpPr>
        <p:spPr>
          <a:xfrm>
            <a:off x="467544" y="3933056"/>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1596" b="99867" l="402" r="99465">
                        <a14:foregroundMark x1="52343" y1="70745" x2="52343" y2="70745"/>
                        <a14:foregroundMark x1="48728" y1="69681" x2="48728" y2="69681"/>
                        <a14:foregroundMark x1="48728" y1="69681" x2="48728" y2="69681"/>
                        <a14:foregroundMark x1="48728" y1="69681" x2="48728" y2="69681"/>
                        <a14:foregroundMark x1="50469" y1="68351" x2="50469" y2="68351"/>
                        <a14:foregroundMark x1="50469" y1="68351" x2="50469" y2="68351"/>
                        <a14:foregroundMark x1="56894" y1="73803" x2="56894" y2="73803"/>
                        <a14:foregroundMark x1="56894" y1="73803" x2="56894" y2="73803"/>
                        <a14:foregroundMark x1="51004" y1="48537" x2="51004" y2="48537"/>
                        <a14:foregroundMark x1="51004" y1="48537" x2="51004" y2="48537"/>
                        <a14:foregroundMark x1="50469" y1="39229" x2="50469" y2="39229"/>
                        <a14:foregroundMark x1="50469" y1="39229" x2="50469" y2="39229"/>
                        <a14:foregroundMark x1="50469" y1="54255" x2="50469" y2="54255"/>
                        <a14:foregroundMark x1="50469" y1="54255" x2="50469" y2="54255"/>
                        <a14:foregroundMark x1="49665" y1="51330" x2="49665" y2="51330"/>
                        <a14:foregroundMark x1="49665" y1="51330" x2="49665" y2="51330"/>
                        <a14:foregroundMark x1="62651" y1="49601" x2="62651" y2="49601"/>
                        <a14:foregroundMark x1="62651" y1="49601" x2="62651" y2="49601"/>
                        <a14:foregroundMark x1="68942" y1="52527" x2="68942" y2="52527"/>
                        <a14:foregroundMark x1="68942" y1="52527" x2="68942" y2="52527"/>
                        <a14:foregroundMark x1="69210" y1="45213" x2="69210" y2="45213"/>
                        <a14:foregroundMark x1="69210" y1="45213" x2="69210" y2="45213"/>
                        <a14:foregroundMark x1="71754" y1="43484" x2="71754" y2="43484"/>
                        <a14:foregroundMark x1="71754" y1="43484" x2="71754" y2="43484"/>
                        <a14:foregroundMark x1="71754" y1="51197" x2="71754" y2="51197"/>
                        <a14:foregroundMark x1="71754" y1="51197" x2="71754" y2="51197"/>
                        <a14:foregroundMark x1="72959" y1="54920" x2="72959" y2="54920"/>
                        <a14:foregroundMark x1="72959" y1="54920" x2="72959" y2="54920"/>
                        <a14:foregroundMark x1="63588" y1="56250" x2="63588" y2="56250"/>
                        <a14:foregroundMark x1="63588" y1="56250" x2="63588" y2="56250"/>
                        <a14:foregroundMark x1="44311" y1="72739" x2="44311" y2="72739"/>
                        <a14:foregroundMark x1="44311" y1="72739" x2="44311" y2="72739"/>
                        <a14:foregroundMark x1="26104" y1="51596" x2="26104" y2="51596"/>
                        <a14:foregroundMark x1="26104" y1="51596" x2="26104" y2="51596"/>
                        <a14:foregroundMark x1="27041" y1="45878" x2="27041" y2="45878"/>
                        <a14:foregroundMark x1="27041" y1="45878" x2="27041" y2="45878"/>
                        <a14:foregroundMark x1="27041" y1="43218" x2="27041" y2="43218"/>
                        <a14:foregroundMark x1="27041" y1="43218" x2="27041" y2="43218"/>
                        <a14:foregroundMark x1="39625" y1="47872" x2="39625" y2="47872"/>
                        <a14:foregroundMark x1="39625" y1="47872" x2="39625" y2="47872"/>
                        <a14:foregroundMark x1="43909" y1="28457" x2="43909" y2="28457"/>
                        <a14:foregroundMark x1="43909" y1="28457" x2="43909" y2="28457"/>
                        <a14:foregroundMark x1="48728" y1="26463" x2="48728" y2="26463"/>
                        <a14:foregroundMark x1="48728" y1="26463" x2="48728" y2="26463"/>
                        <a14:foregroundMark x1="52075" y1="26197" x2="52075" y2="26197"/>
                        <a14:foregroundMark x1="52075" y1="26197" x2="52075" y2="26197"/>
                      </a14:backgroundRemoval>
                    </a14:imgEffect>
                  </a14:imgLayer>
                </a14:imgProps>
              </a:ext>
            </a:extLst>
          </a:blip>
          <a:stretch>
            <a:fillRect/>
          </a:stretch>
        </p:blipFill>
        <p:spPr>
          <a:xfrm>
            <a:off x="683568" y="269986"/>
            <a:ext cx="1117266" cy="1124744"/>
          </a:xfrm>
          <a:prstGeom prst="rect">
            <a:avLst/>
          </a:prstGeom>
        </p:spPr>
      </p:pic>
      <p:pic>
        <p:nvPicPr>
          <p:cNvPr id="5" name="Imagen 4"/>
          <p:cNvPicPr>
            <a:picLocks noChangeAspect="1"/>
          </p:cNvPicPr>
          <p:nvPr/>
        </p:nvPicPr>
        <p:blipFill>
          <a:blip r:embed="rId5">
            <a:clrChange>
              <a:clrFrom>
                <a:srgbClr val="FFFFFF"/>
              </a:clrFrom>
              <a:clrTo>
                <a:srgbClr val="FFFFFF">
                  <a:alpha val="0"/>
                </a:srgbClr>
              </a:clrTo>
            </a:clrChange>
            <a:alphaModFix/>
          </a:blip>
          <a:stretch>
            <a:fillRect/>
          </a:stretch>
        </p:blipFill>
        <p:spPr>
          <a:xfrm>
            <a:off x="251520" y="1340768"/>
            <a:ext cx="2020572" cy="936104"/>
          </a:xfrm>
          <a:prstGeom prst="rect">
            <a:avLst/>
          </a:prstGeom>
        </p:spPr>
      </p:pic>
    </p:spTree>
    <p:extLst>
      <p:ext uri="{BB962C8B-B14F-4D97-AF65-F5344CB8AC3E}">
        <p14:creationId xmlns:p14="http://schemas.microsoft.com/office/powerpoint/2010/main" val="25985800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381000" y="692696"/>
            <a:ext cx="8382000" cy="5256584"/>
          </a:xfrm>
        </p:spPr>
        <p:txBody>
          <a:bodyPr>
            <a:normAutofit/>
          </a:bodyPr>
          <a:lstStyle/>
          <a:p>
            <a:pPr marL="0" indent="0" algn="just">
              <a:buNone/>
            </a:pPr>
            <a:endParaRPr lang="es-ES" dirty="0">
              <a:solidFill>
                <a:schemeClr val="tx2"/>
              </a:solidFill>
            </a:endParaRPr>
          </a:p>
          <a:p>
            <a:pPr marL="0" indent="0" algn="just">
              <a:buNone/>
            </a:pPr>
            <a:r>
              <a:rPr lang="es-ES" dirty="0">
                <a:solidFill>
                  <a:schemeClr val="tx2"/>
                </a:solidFill>
              </a:rPr>
              <a:t>L</a:t>
            </a:r>
            <a:r>
              <a:rPr lang="es-ES" b="1" dirty="0" smtClean="0">
                <a:solidFill>
                  <a:schemeClr val="tx2"/>
                </a:solidFill>
              </a:rPr>
              <a:t>os </a:t>
            </a:r>
            <a:r>
              <a:rPr lang="es-ES" b="1" dirty="0">
                <a:solidFill>
                  <a:schemeClr val="tx2"/>
                </a:solidFill>
              </a:rPr>
              <a:t>niños entrenados en el uso del ábaco mental han puntuado significativamente más alto en los test de </a:t>
            </a:r>
            <a:endParaRPr lang="es-ES" b="1" dirty="0" smtClean="0">
              <a:solidFill>
                <a:schemeClr val="tx2"/>
              </a:solidFill>
            </a:endParaRPr>
          </a:p>
          <a:p>
            <a:pPr marL="0" indent="0" algn="just">
              <a:buNone/>
            </a:pPr>
            <a:endParaRPr lang="es-ES" sz="4400" b="1" dirty="0" smtClean="0">
              <a:solidFill>
                <a:srgbClr val="17375E"/>
              </a:solidFill>
            </a:endParaRPr>
          </a:p>
          <a:p>
            <a:pPr lvl="2" algn="just">
              <a:buFont typeface="Wingdings" charset="2"/>
              <a:buChar char="ü"/>
            </a:pPr>
            <a:r>
              <a:rPr lang="es-ES" sz="3600" b="1" dirty="0" smtClean="0">
                <a:solidFill>
                  <a:srgbClr val="008000"/>
                </a:solidFill>
              </a:rPr>
              <a:t>atención</a:t>
            </a:r>
          </a:p>
          <a:p>
            <a:pPr lvl="2" algn="just">
              <a:buFont typeface="Wingdings" charset="2"/>
              <a:buChar char="ü"/>
            </a:pPr>
            <a:r>
              <a:rPr lang="es-ES" sz="3600" b="1" dirty="0" smtClean="0">
                <a:solidFill>
                  <a:srgbClr val="008000"/>
                </a:solidFill>
              </a:rPr>
              <a:t>flexibilidad cognitiva </a:t>
            </a:r>
          </a:p>
          <a:p>
            <a:pPr lvl="2" algn="just">
              <a:buFont typeface="Wingdings" charset="2"/>
              <a:buChar char="ü"/>
            </a:pPr>
            <a:r>
              <a:rPr lang="es-ES" sz="3600" b="1" dirty="0" smtClean="0">
                <a:solidFill>
                  <a:srgbClr val="008000"/>
                </a:solidFill>
              </a:rPr>
              <a:t>cálculo numérico</a:t>
            </a:r>
            <a:endParaRPr lang="es-ES_tradnl" sz="3600" b="1" dirty="0">
              <a:solidFill>
                <a:srgbClr val="008000"/>
              </a:solidFill>
            </a:endParaRPr>
          </a:p>
        </p:txBody>
      </p:sp>
    </p:spTree>
    <p:extLst>
      <p:ext uri="{BB962C8B-B14F-4D97-AF65-F5344CB8AC3E}">
        <p14:creationId xmlns:p14="http://schemas.microsoft.com/office/powerpoint/2010/main" val="20313348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381000" y="692696"/>
            <a:ext cx="8382000" cy="5328692"/>
          </a:xfrm>
        </p:spPr>
        <p:txBody>
          <a:bodyPr>
            <a:normAutofit lnSpcReduction="10000"/>
          </a:bodyPr>
          <a:lstStyle/>
          <a:p>
            <a:pPr marL="0" indent="0" algn="just">
              <a:buNone/>
            </a:pPr>
            <a:r>
              <a:rPr lang="es-ES" dirty="0">
                <a:solidFill>
                  <a:srgbClr val="1F497D"/>
                </a:solidFill>
              </a:rPr>
              <a:t>S</a:t>
            </a:r>
            <a:r>
              <a:rPr lang="es-ES" dirty="0" smtClean="0">
                <a:solidFill>
                  <a:srgbClr val="1F497D"/>
                </a:solidFill>
              </a:rPr>
              <a:t>i </a:t>
            </a:r>
            <a:r>
              <a:rPr lang="es-ES" dirty="0">
                <a:solidFill>
                  <a:srgbClr val="1F497D"/>
                </a:solidFill>
              </a:rPr>
              <a:t>escogiéramos al azar a un niño del grupo de UCMAS y a otro </a:t>
            </a:r>
            <a:r>
              <a:rPr lang="es-ES" dirty="0" smtClean="0">
                <a:solidFill>
                  <a:srgbClr val="1F497D"/>
                </a:solidFill>
              </a:rPr>
              <a:t>del </a:t>
            </a:r>
            <a:r>
              <a:rPr lang="es-ES" dirty="0">
                <a:solidFill>
                  <a:srgbClr val="1F497D"/>
                </a:solidFill>
              </a:rPr>
              <a:t>grupo que no ha sido entrenado en UCMAS, el </a:t>
            </a:r>
            <a:r>
              <a:rPr lang="es-ES" b="1" dirty="0">
                <a:solidFill>
                  <a:schemeClr val="accent2"/>
                </a:solidFill>
              </a:rPr>
              <a:t>99.95%</a:t>
            </a:r>
            <a:r>
              <a:rPr lang="es-ES" dirty="0">
                <a:solidFill>
                  <a:schemeClr val="accent2"/>
                </a:solidFill>
              </a:rPr>
              <a:t> </a:t>
            </a:r>
            <a:r>
              <a:rPr lang="es-ES" dirty="0">
                <a:solidFill>
                  <a:srgbClr val="1F497D"/>
                </a:solidFill>
              </a:rPr>
              <a:t>de las </a:t>
            </a:r>
            <a:r>
              <a:rPr lang="es-ES" dirty="0" smtClean="0">
                <a:solidFill>
                  <a:srgbClr val="1F497D"/>
                </a:solidFill>
              </a:rPr>
              <a:t>veces, </a:t>
            </a:r>
            <a:r>
              <a:rPr lang="es-ES" dirty="0">
                <a:solidFill>
                  <a:srgbClr val="1F497D"/>
                </a:solidFill>
              </a:rPr>
              <a:t>el niño de UCMAS va a </a:t>
            </a:r>
            <a:r>
              <a:rPr lang="es-ES" dirty="0" smtClean="0">
                <a:solidFill>
                  <a:srgbClr val="1F497D"/>
                </a:solidFill>
              </a:rPr>
              <a:t>tener:</a:t>
            </a:r>
          </a:p>
          <a:p>
            <a:pPr marL="800100" lvl="2" indent="0" algn="just">
              <a:buNone/>
            </a:pPr>
            <a:endParaRPr lang="es-ES" sz="3200" b="1" dirty="0" smtClean="0"/>
          </a:p>
          <a:p>
            <a:pPr lvl="2" algn="just">
              <a:buFont typeface="Wingdings" charset="2"/>
              <a:buChar char="ü"/>
            </a:pPr>
            <a:r>
              <a:rPr lang="es-ES" sz="3200" b="1" dirty="0" smtClean="0">
                <a:solidFill>
                  <a:srgbClr val="008000"/>
                </a:solidFill>
              </a:rPr>
              <a:t>   una </a:t>
            </a:r>
            <a:r>
              <a:rPr lang="es-ES" sz="3200" b="1" dirty="0">
                <a:solidFill>
                  <a:srgbClr val="008000"/>
                </a:solidFill>
              </a:rPr>
              <a:t>mejor </a:t>
            </a:r>
            <a:r>
              <a:rPr lang="es-ES" sz="3200" b="1" dirty="0" smtClean="0">
                <a:solidFill>
                  <a:srgbClr val="008000"/>
                </a:solidFill>
              </a:rPr>
              <a:t>atención </a:t>
            </a:r>
          </a:p>
          <a:p>
            <a:pPr lvl="2" algn="just">
              <a:buFont typeface="Wingdings" charset="2"/>
              <a:buChar char="ü"/>
            </a:pPr>
            <a:r>
              <a:rPr lang="es-ES" sz="3200" b="1" dirty="0" smtClean="0">
                <a:solidFill>
                  <a:srgbClr val="008000"/>
                </a:solidFill>
              </a:rPr>
              <a:t>   mayor flexibilidad </a:t>
            </a:r>
            <a:r>
              <a:rPr lang="es-ES" sz="3200" b="1" dirty="0">
                <a:solidFill>
                  <a:srgbClr val="008000"/>
                </a:solidFill>
              </a:rPr>
              <a:t>cognitiva </a:t>
            </a:r>
            <a:r>
              <a:rPr lang="es-ES" sz="3200" b="1" dirty="0" smtClean="0">
                <a:solidFill>
                  <a:srgbClr val="008000"/>
                </a:solidFill>
              </a:rPr>
              <a:t> </a:t>
            </a:r>
          </a:p>
          <a:p>
            <a:pPr lvl="2" algn="just">
              <a:buFont typeface="Wingdings" charset="2"/>
              <a:buChar char="ü"/>
            </a:pPr>
            <a:r>
              <a:rPr lang="es-ES" sz="3200" b="1" dirty="0" smtClean="0">
                <a:solidFill>
                  <a:srgbClr val="008000"/>
                </a:solidFill>
              </a:rPr>
              <a:t>   habilidad </a:t>
            </a:r>
            <a:r>
              <a:rPr lang="es-ES" sz="3200" b="1" dirty="0">
                <a:solidFill>
                  <a:srgbClr val="008000"/>
                </a:solidFill>
              </a:rPr>
              <a:t>para el cálculo numérico </a:t>
            </a:r>
            <a:endParaRPr lang="es-ES" sz="3200" b="1" dirty="0" smtClean="0">
              <a:solidFill>
                <a:srgbClr val="008000"/>
              </a:solidFill>
            </a:endParaRPr>
          </a:p>
          <a:p>
            <a:pPr marL="0" indent="0" algn="just">
              <a:buNone/>
            </a:pPr>
            <a:endParaRPr lang="es-ES" dirty="0" smtClean="0"/>
          </a:p>
          <a:p>
            <a:pPr marL="0" indent="0" algn="just">
              <a:buNone/>
            </a:pPr>
            <a:r>
              <a:rPr lang="es-ES" dirty="0" smtClean="0">
                <a:solidFill>
                  <a:schemeClr val="tx2"/>
                </a:solidFill>
              </a:rPr>
              <a:t>que </a:t>
            </a:r>
            <a:r>
              <a:rPr lang="es-ES" dirty="0">
                <a:solidFill>
                  <a:schemeClr val="tx2"/>
                </a:solidFill>
              </a:rPr>
              <a:t>el niño que no ha sido entrenado en el uso del ábaco mental.</a:t>
            </a:r>
            <a:endParaRPr lang="es-ES_tradnl" dirty="0">
              <a:solidFill>
                <a:schemeClr val="tx2"/>
              </a:solidFill>
            </a:endParaRPr>
          </a:p>
        </p:txBody>
      </p:sp>
    </p:spTree>
    <p:extLst>
      <p:ext uri="{BB962C8B-B14F-4D97-AF65-F5344CB8AC3E}">
        <p14:creationId xmlns:p14="http://schemas.microsoft.com/office/powerpoint/2010/main" val="34860079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1596" b="99867" l="402" r="99465">
                        <a14:foregroundMark x1="52343" y1="70745" x2="52343" y2="70745"/>
                        <a14:foregroundMark x1="48728" y1="69681" x2="48728" y2="69681"/>
                        <a14:foregroundMark x1="48728" y1="69681" x2="48728" y2="69681"/>
                        <a14:foregroundMark x1="48728" y1="69681" x2="48728" y2="69681"/>
                        <a14:foregroundMark x1="50469" y1="68351" x2="50469" y2="68351"/>
                        <a14:foregroundMark x1="50469" y1="68351" x2="50469" y2="68351"/>
                        <a14:foregroundMark x1="56894" y1="73803" x2="56894" y2="73803"/>
                        <a14:foregroundMark x1="56894" y1="73803" x2="56894" y2="73803"/>
                        <a14:foregroundMark x1="51004" y1="48537" x2="51004" y2="48537"/>
                        <a14:foregroundMark x1="51004" y1="48537" x2="51004" y2="48537"/>
                        <a14:foregroundMark x1="50469" y1="39229" x2="50469" y2="39229"/>
                        <a14:foregroundMark x1="50469" y1="39229" x2="50469" y2="39229"/>
                        <a14:foregroundMark x1="50469" y1="54255" x2="50469" y2="54255"/>
                        <a14:foregroundMark x1="50469" y1="54255" x2="50469" y2="54255"/>
                        <a14:foregroundMark x1="49665" y1="51330" x2="49665" y2="51330"/>
                        <a14:foregroundMark x1="49665" y1="51330" x2="49665" y2="51330"/>
                        <a14:foregroundMark x1="62651" y1="49601" x2="62651" y2="49601"/>
                        <a14:foregroundMark x1="62651" y1="49601" x2="62651" y2="49601"/>
                        <a14:foregroundMark x1="68942" y1="52527" x2="68942" y2="52527"/>
                        <a14:foregroundMark x1="68942" y1="52527" x2="68942" y2="52527"/>
                        <a14:foregroundMark x1="69210" y1="45213" x2="69210" y2="45213"/>
                        <a14:foregroundMark x1="69210" y1="45213" x2="69210" y2="45213"/>
                        <a14:foregroundMark x1="71754" y1="43484" x2="71754" y2="43484"/>
                        <a14:foregroundMark x1="71754" y1="43484" x2="71754" y2="43484"/>
                        <a14:foregroundMark x1="71754" y1="51197" x2="71754" y2="51197"/>
                        <a14:foregroundMark x1="71754" y1="51197" x2="71754" y2="51197"/>
                        <a14:foregroundMark x1="72959" y1="54920" x2="72959" y2="54920"/>
                        <a14:foregroundMark x1="72959" y1="54920" x2="72959" y2="54920"/>
                        <a14:foregroundMark x1="63588" y1="56250" x2="63588" y2="56250"/>
                        <a14:foregroundMark x1="63588" y1="56250" x2="63588" y2="56250"/>
                        <a14:foregroundMark x1="44311" y1="72739" x2="44311" y2="72739"/>
                        <a14:foregroundMark x1="44311" y1="72739" x2="44311" y2="72739"/>
                        <a14:foregroundMark x1="26104" y1="51596" x2="26104" y2="51596"/>
                        <a14:foregroundMark x1="26104" y1="51596" x2="26104" y2="51596"/>
                        <a14:foregroundMark x1="27041" y1="45878" x2="27041" y2="45878"/>
                        <a14:foregroundMark x1="27041" y1="45878" x2="27041" y2="45878"/>
                        <a14:foregroundMark x1="27041" y1="43218" x2="27041" y2="43218"/>
                        <a14:foregroundMark x1="27041" y1="43218" x2="27041" y2="43218"/>
                        <a14:foregroundMark x1="39625" y1="47872" x2="39625" y2="47872"/>
                        <a14:foregroundMark x1="39625" y1="47872" x2="39625" y2="47872"/>
                        <a14:foregroundMark x1="43909" y1="28457" x2="43909" y2="28457"/>
                        <a14:foregroundMark x1="43909" y1="28457" x2="43909" y2="28457"/>
                        <a14:foregroundMark x1="48728" y1="26463" x2="48728" y2="26463"/>
                        <a14:foregroundMark x1="48728" y1="26463" x2="48728" y2="26463"/>
                        <a14:foregroundMark x1="52075" y1="26197" x2="52075" y2="26197"/>
                        <a14:foregroundMark x1="52075" y1="26197" x2="52075" y2="26197"/>
                      </a14:backgroundRemoval>
                    </a14:imgEffect>
                  </a14:imgLayer>
                </a14:imgProps>
              </a:ext>
            </a:extLst>
          </a:blip>
          <a:stretch>
            <a:fillRect/>
          </a:stretch>
        </p:blipFill>
        <p:spPr>
          <a:xfrm>
            <a:off x="3347286" y="908720"/>
            <a:ext cx="2492362" cy="2509044"/>
          </a:xfrm>
          <a:prstGeom prst="rect">
            <a:avLst/>
          </a:prstGeom>
        </p:spPr>
      </p:pic>
      <p:pic>
        <p:nvPicPr>
          <p:cNvPr id="5" name="Imagen 4"/>
          <p:cNvPicPr>
            <a:picLocks noChangeAspect="1"/>
          </p:cNvPicPr>
          <p:nvPr/>
        </p:nvPicPr>
        <p:blipFill>
          <a:blip r:embed="rId5">
            <a:clrChange>
              <a:clrFrom>
                <a:srgbClr val="FFFFFF"/>
              </a:clrFrom>
              <a:clrTo>
                <a:srgbClr val="FFFFFF">
                  <a:alpha val="0"/>
                </a:srgbClr>
              </a:clrTo>
            </a:clrChange>
          </a:blip>
          <a:stretch>
            <a:fillRect/>
          </a:stretch>
        </p:blipFill>
        <p:spPr>
          <a:xfrm>
            <a:off x="2339752" y="3717032"/>
            <a:ext cx="4507430" cy="2088232"/>
          </a:xfrm>
          <a:prstGeom prst="rect">
            <a:avLst/>
          </a:prstGeom>
          <a:noFill/>
          <a:ln>
            <a:noFill/>
          </a:ln>
        </p:spPr>
      </p:pic>
    </p:spTree>
    <p:extLst>
      <p:ext uri="{BB962C8B-B14F-4D97-AF65-F5344CB8AC3E}">
        <p14:creationId xmlns:p14="http://schemas.microsoft.com/office/powerpoint/2010/main" val="4245285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3284984"/>
            <a:ext cx="8229600" cy="562074"/>
          </a:xfrm>
        </p:spPr>
        <p:txBody>
          <a:bodyPr>
            <a:normAutofit fontScale="90000"/>
          </a:bodyPr>
          <a:lstStyle/>
          <a:p>
            <a:pPr algn="ctr"/>
            <a:r>
              <a:rPr lang="es-ES" b="1" dirty="0" smtClean="0">
                <a:solidFill>
                  <a:srgbClr val="1F497D"/>
                </a:solidFill>
                <a:latin typeface="Arial Black"/>
                <a:cs typeface="Arial Black"/>
              </a:rPr>
              <a:t>HIPÓTESIS</a:t>
            </a:r>
            <a:endParaRPr lang="es-ES" b="1" dirty="0">
              <a:solidFill>
                <a:srgbClr val="1F497D"/>
              </a:solidFill>
              <a:latin typeface="Arial Black"/>
              <a:cs typeface="Arial Black"/>
            </a:endParaRPr>
          </a:p>
        </p:txBody>
      </p:sp>
      <p:cxnSp>
        <p:nvCxnSpPr>
          <p:cNvPr id="20" name="19 Conector recto"/>
          <p:cNvCxnSpPr/>
          <p:nvPr/>
        </p:nvCxnSpPr>
        <p:spPr>
          <a:xfrm>
            <a:off x="467544" y="3933056"/>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1596" b="99867" l="402" r="99465">
                        <a14:foregroundMark x1="52343" y1="70745" x2="52343" y2="70745"/>
                        <a14:foregroundMark x1="48728" y1="69681" x2="48728" y2="69681"/>
                        <a14:foregroundMark x1="48728" y1="69681" x2="48728" y2="69681"/>
                        <a14:foregroundMark x1="48728" y1="69681" x2="48728" y2="69681"/>
                        <a14:foregroundMark x1="50469" y1="68351" x2="50469" y2="68351"/>
                        <a14:foregroundMark x1="50469" y1="68351" x2="50469" y2="68351"/>
                        <a14:foregroundMark x1="56894" y1="73803" x2="56894" y2="73803"/>
                        <a14:foregroundMark x1="56894" y1="73803" x2="56894" y2="73803"/>
                        <a14:foregroundMark x1="51004" y1="48537" x2="51004" y2="48537"/>
                        <a14:foregroundMark x1="51004" y1="48537" x2="51004" y2="48537"/>
                        <a14:foregroundMark x1="50469" y1="39229" x2="50469" y2="39229"/>
                        <a14:foregroundMark x1="50469" y1="39229" x2="50469" y2="39229"/>
                        <a14:foregroundMark x1="50469" y1="54255" x2="50469" y2="54255"/>
                        <a14:foregroundMark x1="50469" y1="54255" x2="50469" y2="54255"/>
                        <a14:foregroundMark x1="49665" y1="51330" x2="49665" y2="51330"/>
                        <a14:foregroundMark x1="49665" y1="51330" x2="49665" y2="51330"/>
                        <a14:foregroundMark x1="62651" y1="49601" x2="62651" y2="49601"/>
                        <a14:foregroundMark x1="62651" y1="49601" x2="62651" y2="49601"/>
                        <a14:foregroundMark x1="68942" y1="52527" x2="68942" y2="52527"/>
                        <a14:foregroundMark x1="68942" y1="52527" x2="68942" y2="52527"/>
                        <a14:foregroundMark x1="69210" y1="45213" x2="69210" y2="45213"/>
                        <a14:foregroundMark x1="69210" y1="45213" x2="69210" y2="45213"/>
                        <a14:foregroundMark x1="71754" y1="43484" x2="71754" y2="43484"/>
                        <a14:foregroundMark x1="71754" y1="43484" x2="71754" y2="43484"/>
                        <a14:foregroundMark x1="71754" y1="51197" x2="71754" y2="51197"/>
                        <a14:foregroundMark x1="71754" y1="51197" x2="71754" y2="51197"/>
                        <a14:foregroundMark x1="72959" y1="54920" x2="72959" y2="54920"/>
                        <a14:foregroundMark x1="72959" y1="54920" x2="72959" y2="54920"/>
                        <a14:foregroundMark x1="63588" y1="56250" x2="63588" y2="56250"/>
                        <a14:foregroundMark x1="63588" y1="56250" x2="63588" y2="56250"/>
                        <a14:foregroundMark x1="44311" y1="72739" x2="44311" y2="72739"/>
                        <a14:foregroundMark x1="44311" y1="72739" x2="44311" y2="72739"/>
                        <a14:foregroundMark x1="26104" y1="51596" x2="26104" y2="51596"/>
                        <a14:foregroundMark x1="26104" y1="51596" x2="26104" y2="51596"/>
                        <a14:foregroundMark x1="27041" y1="45878" x2="27041" y2="45878"/>
                        <a14:foregroundMark x1="27041" y1="45878" x2="27041" y2="45878"/>
                        <a14:foregroundMark x1="27041" y1="43218" x2="27041" y2="43218"/>
                        <a14:foregroundMark x1="27041" y1="43218" x2="27041" y2="43218"/>
                        <a14:foregroundMark x1="39625" y1="47872" x2="39625" y2="47872"/>
                        <a14:foregroundMark x1="39625" y1="47872" x2="39625" y2="47872"/>
                        <a14:foregroundMark x1="43909" y1="28457" x2="43909" y2="28457"/>
                        <a14:foregroundMark x1="43909" y1="28457" x2="43909" y2="28457"/>
                        <a14:foregroundMark x1="48728" y1="26463" x2="48728" y2="26463"/>
                        <a14:foregroundMark x1="48728" y1="26463" x2="48728" y2="26463"/>
                        <a14:foregroundMark x1="52075" y1="26197" x2="52075" y2="26197"/>
                        <a14:foregroundMark x1="52075" y1="26197" x2="52075" y2="26197"/>
                      </a14:backgroundRemoval>
                    </a14:imgEffect>
                  </a14:imgLayer>
                </a14:imgProps>
              </a:ext>
            </a:extLst>
          </a:blip>
          <a:stretch>
            <a:fillRect/>
          </a:stretch>
        </p:blipFill>
        <p:spPr>
          <a:xfrm>
            <a:off x="683568" y="269986"/>
            <a:ext cx="1117266" cy="1124744"/>
          </a:xfrm>
          <a:prstGeom prst="rect">
            <a:avLst/>
          </a:prstGeom>
        </p:spPr>
      </p:pic>
      <p:pic>
        <p:nvPicPr>
          <p:cNvPr id="5" name="Imagen 4"/>
          <p:cNvPicPr>
            <a:picLocks noChangeAspect="1"/>
          </p:cNvPicPr>
          <p:nvPr/>
        </p:nvPicPr>
        <p:blipFill>
          <a:blip r:embed="rId5">
            <a:clrChange>
              <a:clrFrom>
                <a:srgbClr val="FFFFFF"/>
              </a:clrFrom>
              <a:clrTo>
                <a:srgbClr val="FFFFFF">
                  <a:alpha val="0"/>
                </a:srgbClr>
              </a:clrTo>
            </a:clrChange>
            <a:alphaModFix/>
          </a:blip>
          <a:stretch>
            <a:fillRect/>
          </a:stretch>
        </p:blipFill>
        <p:spPr>
          <a:xfrm>
            <a:off x="251520" y="1340768"/>
            <a:ext cx="2020572" cy="936104"/>
          </a:xfrm>
          <a:prstGeom prst="rect">
            <a:avLst/>
          </a:prstGeom>
        </p:spPr>
      </p:pic>
    </p:spTree>
    <p:extLst>
      <p:ext uri="{BB962C8B-B14F-4D97-AF65-F5344CB8AC3E}">
        <p14:creationId xmlns:p14="http://schemas.microsoft.com/office/powerpoint/2010/main" val="4248012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dondear rectángulo de esquina diagonal 1"/>
          <p:cNvSpPr/>
          <p:nvPr/>
        </p:nvSpPr>
        <p:spPr>
          <a:xfrm>
            <a:off x="3203848" y="260648"/>
            <a:ext cx="5328592" cy="198884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s-ES" sz="2800" b="1" dirty="0">
                <a:solidFill>
                  <a:srgbClr val="FFFF00"/>
                </a:solidFill>
              </a:rPr>
              <a:t>Hipótesis de partida:</a:t>
            </a:r>
          </a:p>
          <a:p>
            <a:pPr marL="457200" indent="-457200">
              <a:buFont typeface="Arial"/>
              <a:buChar char="•"/>
            </a:pPr>
            <a:r>
              <a:rPr lang="es-ES" sz="2800" b="1" dirty="0"/>
              <a:t>Ambos </a:t>
            </a:r>
            <a:r>
              <a:rPr lang="es-ES" sz="2800" b="1" dirty="0" smtClean="0"/>
              <a:t>grupos </a:t>
            </a:r>
            <a:r>
              <a:rPr lang="es-ES" sz="2800" b="1" dirty="0"/>
              <a:t>obtienen las mismas </a:t>
            </a:r>
            <a:r>
              <a:rPr lang="es-ES" sz="2800" b="1" dirty="0" smtClean="0"/>
              <a:t>puntuaciones</a:t>
            </a:r>
            <a:endParaRPr lang="es-ES" sz="2800" b="1" dirty="0"/>
          </a:p>
        </p:txBody>
      </p:sp>
      <p:sp>
        <p:nvSpPr>
          <p:cNvPr id="4" name="Redondear rectángulo de esquina diagonal 3"/>
          <p:cNvSpPr/>
          <p:nvPr/>
        </p:nvSpPr>
        <p:spPr>
          <a:xfrm>
            <a:off x="3203848" y="4653434"/>
            <a:ext cx="5328592" cy="1944216"/>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s-ES" sz="2800" b="1" dirty="0" smtClean="0">
                <a:solidFill>
                  <a:srgbClr val="FFFF00"/>
                </a:solidFill>
              </a:rPr>
              <a:t>Hipótesis alternativa:</a:t>
            </a:r>
          </a:p>
          <a:p>
            <a:pPr marL="457200" indent="-457200">
              <a:buFont typeface="Arial"/>
              <a:buChar char="•"/>
            </a:pPr>
            <a:r>
              <a:rPr lang="es-ES" sz="2800" b="1" dirty="0"/>
              <a:t>E</a:t>
            </a:r>
            <a:r>
              <a:rPr lang="es-ES" sz="2800" b="1" dirty="0" smtClean="0"/>
              <a:t>xisten diferencias entre ambos grupos</a:t>
            </a:r>
            <a:endParaRPr lang="es-ES" sz="2800" b="1" dirty="0"/>
          </a:p>
        </p:txBody>
      </p:sp>
      <p:sp>
        <p:nvSpPr>
          <p:cNvPr id="5" name="Rombo 4"/>
          <p:cNvSpPr/>
          <p:nvPr/>
        </p:nvSpPr>
        <p:spPr>
          <a:xfrm>
            <a:off x="4103948" y="2515357"/>
            <a:ext cx="3528392" cy="1872208"/>
          </a:xfrm>
          <a:prstGeom prst="diamon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smtClean="0">
                <a:solidFill>
                  <a:schemeClr val="tx2"/>
                </a:solidFill>
              </a:rPr>
              <a:t>Contrastes </a:t>
            </a:r>
            <a:r>
              <a:rPr lang="es-ES" sz="2400" b="1" dirty="0">
                <a:solidFill>
                  <a:schemeClr val="tx2"/>
                </a:solidFill>
              </a:rPr>
              <a:t>estadísticos </a:t>
            </a:r>
          </a:p>
        </p:txBody>
      </p:sp>
      <p:grpSp>
        <p:nvGrpSpPr>
          <p:cNvPr id="20" name="Agrupar 19"/>
          <p:cNvGrpSpPr/>
          <p:nvPr/>
        </p:nvGrpSpPr>
        <p:grpSpPr>
          <a:xfrm>
            <a:off x="53752" y="161256"/>
            <a:ext cx="3150096" cy="1093812"/>
            <a:chOff x="53752" y="161256"/>
            <a:chExt cx="3150096" cy="1093812"/>
          </a:xfrm>
        </p:grpSpPr>
        <p:sp>
          <p:nvSpPr>
            <p:cNvPr id="6" name="Elipse 5"/>
            <p:cNvSpPr/>
            <p:nvPr/>
          </p:nvSpPr>
          <p:spPr>
            <a:xfrm>
              <a:off x="53752" y="161256"/>
              <a:ext cx="2160240" cy="1035496"/>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Atención</a:t>
              </a:r>
              <a:endParaRPr lang="es-ES" b="1" dirty="0"/>
            </a:p>
          </p:txBody>
        </p:sp>
        <p:cxnSp>
          <p:nvCxnSpPr>
            <p:cNvPr id="12" name="Conector angular 11"/>
            <p:cNvCxnSpPr>
              <a:stCxn id="2" idx="2"/>
              <a:endCxn id="6" idx="6"/>
            </p:cNvCxnSpPr>
            <p:nvPr/>
          </p:nvCxnSpPr>
          <p:spPr>
            <a:xfrm rot="10800000">
              <a:off x="2213992" y="679004"/>
              <a:ext cx="989856" cy="57606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 name="Agrupar 20"/>
          <p:cNvGrpSpPr/>
          <p:nvPr/>
        </p:nvGrpSpPr>
        <p:grpSpPr>
          <a:xfrm>
            <a:off x="53752" y="1255068"/>
            <a:ext cx="3150096" cy="1318964"/>
            <a:chOff x="53752" y="1255068"/>
            <a:chExt cx="3150096" cy="1318964"/>
          </a:xfrm>
        </p:grpSpPr>
        <p:sp>
          <p:nvSpPr>
            <p:cNvPr id="7" name="Elipse 6"/>
            <p:cNvSpPr/>
            <p:nvPr/>
          </p:nvSpPr>
          <p:spPr>
            <a:xfrm>
              <a:off x="53752" y="1538536"/>
              <a:ext cx="2160240" cy="1035496"/>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Flexibilidad cognitiva</a:t>
              </a:r>
              <a:endParaRPr lang="es-ES" b="1" dirty="0"/>
            </a:p>
          </p:txBody>
        </p:sp>
        <p:cxnSp>
          <p:nvCxnSpPr>
            <p:cNvPr id="14" name="Conector angular 13"/>
            <p:cNvCxnSpPr>
              <a:stCxn id="2" idx="2"/>
              <a:endCxn id="7" idx="6"/>
            </p:cNvCxnSpPr>
            <p:nvPr/>
          </p:nvCxnSpPr>
          <p:spPr>
            <a:xfrm rot="10800000" flipV="1">
              <a:off x="2213992" y="1255068"/>
              <a:ext cx="989856" cy="80121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2" name="Agrupar 21"/>
          <p:cNvGrpSpPr/>
          <p:nvPr/>
        </p:nvGrpSpPr>
        <p:grpSpPr>
          <a:xfrm>
            <a:off x="53752" y="1255068"/>
            <a:ext cx="3150096" cy="2696244"/>
            <a:chOff x="53752" y="1255068"/>
            <a:chExt cx="3150096" cy="2696244"/>
          </a:xfrm>
        </p:grpSpPr>
        <p:sp>
          <p:nvSpPr>
            <p:cNvPr id="8" name="Elipse 7"/>
            <p:cNvSpPr/>
            <p:nvPr/>
          </p:nvSpPr>
          <p:spPr>
            <a:xfrm>
              <a:off x="53752" y="2915816"/>
              <a:ext cx="2160240" cy="1035496"/>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C</a:t>
              </a:r>
              <a:r>
                <a:rPr lang="es-ES" b="1" dirty="0" smtClean="0"/>
                <a:t>álculo</a:t>
              </a:r>
              <a:endParaRPr lang="es-ES" b="1" dirty="0"/>
            </a:p>
          </p:txBody>
        </p:sp>
        <p:cxnSp>
          <p:nvCxnSpPr>
            <p:cNvPr id="16" name="Conector angular 15"/>
            <p:cNvCxnSpPr>
              <a:stCxn id="2" idx="2"/>
              <a:endCxn id="8" idx="6"/>
            </p:cNvCxnSpPr>
            <p:nvPr/>
          </p:nvCxnSpPr>
          <p:spPr>
            <a:xfrm rot="10800000" flipV="1">
              <a:off x="2213992" y="1255068"/>
              <a:ext cx="989856" cy="217849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3" name="Agrupar 22"/>
          <p:cNvGrpSpPr/>
          <p:nvPr/>
        </p:nvGrpSpPr>
        <p:grpSpPr>
          <a:xfrm>
            <a:off x="53752" y="1255068"/>
            <a:ext cx="3150096" cy="4073524"/>
            <a:chOff x="53752" y="1255068"/>
            <a:chExt cx="3150096" cy="4073524"/>
          </a:xfrm>
        </p:grpSpPr>
        <p:sp>
          <p:nvSpPr>
            <p:cNvPr id="9" name="Elipse 8"/>
            <p:cNvSpPr/>
            <p:nvPr/>
          </p:nvSpPr>
          <p:spPr>
            <a:xfrm>
              <a:off x="53752" y="4293096"/>
              <a:ext cx="2213992" cy="1035496"/>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Razonamiento matemático</a:t>
              </a:r>
              <a:endParaRPr lang="es-ES" b="1" dirty="0"/>
            </a:p>
          </p:txBody>
        </p:sp>
        <p:cxnSp>
          <p:nvCxnSpPr>
            <p:cNvPr id="18" name="Conector angular 17"/>
            <p:cNvCxnSpPr>
              <a:stCxn id="2" idx="2"/>
              <a:endCxn id="9" idx="6"/>
            </p:cNvCxnSpPr>
            <p:nvPr/>
          </p:nvCxnSpPr>
          <p:spPr>
            <a:xfrm rot="10800000" flipV="1">
              <a:off x="2267744" y="1255068"/>
              <a:ext cx="936104" cy="355577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02717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3284984"/>
            <a:ext cx="8229600" cy="562074"/>
          </a:xfrm>
        </p:spPr>
        <p:txBody>
          <a:bodyPr>
            <a:normAutofit fontScale="90000"/>
          </a:bodyPr>
          <a:lstStyle/>
          <a:p>
            <a:pPr algn="ctr"/>
            <a:r>
              <a:rPr lang="es-ES" b="1" dirty="0" smtClean="0">
                <a:solidFill>
                  <a:srgbClr val="1F497D"/>
                </a:solidFill>
                <a:latin typeface="Arial Black"/>
                <a:cs typeface="Arial Black"/>
              </a:rPr>
              <a:t>DOMINIOS EVALUADOS</a:t>
            </a:r>
            <a:endParaRPr lang="es-ES" b="1" dirty="0">
              <a:solidFill>
                <a:srgbClr val="1F497D"/>
              </a:solidFill>
              <a:latin typeface="Arial Black"/>
              <a:cs typeface="Arial Black"/>
            </a:endParaRPr>
          </a:p>
        </p:txBody>
      </p:sp>
      <p:cxnSp>
        <p:nvCxnSpPr>
          <p:cNvPr id="20" name="19 Conector recto"/>
          <p:cNvCxnSpPr/>
          <p:nvPr/>
        </p:nvCxnSpPr>
        <p:spPr>
          <a:xfrm>
            <a:off x="467544" y="3933056"/>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1596" b="99867" l="402" r="99465">
                        <a14:foregroundMark x1="52343" y1="70745" x2="52343" y2="70745"/>
                        <a14:foregroundMark x1="48728" y1="69681" x2="48728" y2="69681"/>
                        <a14:foregroundMark x1="48728" y1="69681" x2="48728" y2="69681"/>
                        <a14:foregroundMark x1="48728" y1="69681" x2="48728" y2="69681"/>
                        <a14:foregroundMark x1="50469" y1="68351" x2="50469" y2="68351"/>
                        <a14:foregroundMark x1="50469" y1="68351" x2="50469" y2="68351"/>
                        <a14:foregroundMark x1="56894" y1="73803" x2="56894" y2="73803"/>
                        <a14:foregroundMark x1="56894" y1="73803" x2="56894" y2="73803"/>
                        <a14:foregroundMark x1="51004" y1="48537" x2="51004" y2="48537"/>
                        <a14:foregroundMark x1="51004" y1="48537" x2="51004" y2="48537"/>
                        <a14:foregroundMark x1="50469" y1="39229" x2="50469" y2="39229"/>
                        <a14:foregroundMark x1="50469" y1="39229" x2="50469" y2="39229"/>
                        <a14:foregroundMark x1="50469" y1="54255" x2="50469" y2="54255"/>
                        <a14:foregroundMark x1="50469" y1="54255" x2="50469" y2="54255"/>
                        <a14:foregroundMark x1="49665" y1="51330" x2="49665" y2="51330"/>
                        <a14:foregroundMark x1="49665" y1="51330" x2="49665" y2="51330"/>
                        <a14:foregroundMark x1="62651" y1="49601" x2="62651" y2="49601"/>
                        <a14:foregroundMark x1="62651" y1="49601" x2="62651" y2="49601"/>
                        <a14:foregroundMark x1="68942" y1="52527" x2="68942" y2="52527"/>
                        <a14:foregroundMark x1="68942" y1="52527" x2="68942" y2="52527"/>
                        <a14:foregroundMark x1="69210" y1="45213" x2="69210" y2="45213"/>
                        <a14:foregroundMark x1="69210" y1="45213" x2="69210" y2="45213"/>
                        <a14:foregroundMark x1="71754" y1="43484" x2="71754" y2="43484"/>
                        <a14:foregroundMark x1="71754" y1="43484" x2="71754" y2="43484"/>
                        <a14:foregroundMark x1="71754" y1="51197" x2="71754" y2="51197"/>
                        <a14:foregroundMark x1="71754" y1="51197" x2="71754" y2="51197"/>
                        <a14:foregroundMark x1="72959" y1="54920" x2="72959" y2="54920"/>
                        <a14:foregroundMark x1="72959" y1="54920" x2="72959" y2="54920"/>
                        <a14:foregroundMark x1="63588" y1="56250" x2="63588" y2="56250"/>
                        <a14:foregroundMark x1="63588" y1="56250" x2="63588" y2="56250"/>
                        <a14:foregroundMark x1="44311" y1="72739" x2="44311" y2="72739"/>
                        <a14:foregroundMark x1="44311" y1="72739" x2="44311" y2="72739"/>
                        <a14:foregroundMark x1="26104" y1="51596" x2="26104" y2="51596"/>
                        <a14:foregroundMark x1="26104" y1="51596" x2="26104" y2="51596"/>
                        <a14:foregroundMark x1="27041" y1="45878" x2="27041" y2="45878"/>
                        <a14:foregroundMark x1="27041" y1="45878" x2="27041" y2="45878"/>
                        <a14:foregroundMark x1="27041" y1="43218" x2="27041" y2="43218"/>
                        <a14:foregroundMark x1="27041" y1="43218" x2="27041" y2="43218"/>
                        <a14:foregroundMark x1="39625" y1="47872" x2="39625" y2="47872"/>
                        <a14:foregroundMark x1="39625" y1="47872" x2="39625" y2="47872"/>
                        <a14:foregroundMark x1="43909" y1="28457" x2="43909" y2="28457"/>
                        <a14:foregroundMark x1="43909" y1="28457" x2="43909" y2="28457"/>
                        <a14:foregroundMark x1="48728" y1="26463" x2="48728" y2="26463"/>
                        <a14:foregroundMark x1="48728" y1="26463" x2="48728" y2="26463"/>
                        <a14:foregroundMark x1="52075" y1="26197" x2="52075" y2="26197"/>
                        <a14:foregroundMark x1="52075" y1="26197" x2="52075" y2="26197"/>
                      </a14:backgroundRemoval>
                    </a14:imgEffect>
                  </a14:imgLayer>
                </a14:imgProps>
              </a:ext>
            </a:extLst>
          </a:blip>
          <a:stretch>
            <a:fillRect/>
          </a:stretch>
        </p:blipFill>
        <p:spPr>
          <a:xfrm>
            <a:off x="683568" y="269986"/>
            <a:ext cx="1117266" cy="1124744"/>
          </a:xfrm>
          <a:prstGeom prst="rect">
            <a:avLst/>
          </a:prstGeom>
        </p:spPr>
      </p:pic>
      <p:pic>
        <p:nvPicPr>
          <p:cNvPr id="5" name="Imagen 4"/>
          <p:cNvPicPr>
            <a:picLocks noChangeAspect="1"/>
          </p:cNvPicPr>
          <p:nvPr/>
        </p:nvPicPr>
        <p:blipFill>
          <a:blip r:embed="rId5">
            <a:clrChange>
              <a:clrFrom>
                <a:srgbClr val="FFFFFF"/>
              </a:clrFrom>
              <a:clrTo>
                <a:srgbClr val="FFFFFF">
                  <a:alpha val="0"/>
                </a:srgbClr>
              </a:clrTo>
            </a:clrChange>
            <a:alphaModFix/>
          </a:blip>
          <a:stretch>
            <a:fillRect/>
          </a:stretch>
        </p:blipFill>
        <p:spPr>
          <a:xfrm>
            <a:off x="251520" y="1340768"/>
            <a:ext cx="2020572" cy="936104"/>
          </a:xfrm>
          <a:prstGeom prst="rect">
            <a:avLst/>
          </a:prstGeom>
        </p:spPr>
      </p:pic>
    </p:spTree>
    <p:extLst>
      <p:ext uri="{BB962C8B-B14F-4D97-AF65-F5344CB8AC3E}">
        <p14:creationId xmlns:p14="http://schemas.microsoft.com/office/powerpoint/2010/main" val="4248012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467544" y="548680"/>
            <a:ext cx="2304256" cy="864096"/>
          </a:xfrm>
          <a:prstGeom prst="roundRect">
            <a:avLst/>
          </a:prstGeom>
          <a:solidFill>
            <a:schemeClr val="tx2"/>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chemeClr val="bg1"/>
                </a:solidFill>
              </a:rPr>
              <a:t>ATENCIÓN</a:t>
            </a:r>
            <a:endParaRPr lang="es-ES" b="1" dirty="0">
              <a:solidFill>
                <a:schemeClr val="bg1"/>
              </a:solidFill>
            </a:endParaRPr>
          </a:p>
        </p:txBody>
      </p:sp>
      <p:sp>
        <p:nvSpPr>
          <p:cNvPr id="7" name="6 Flecha derecha"/>
          <p:cNvSpPr/>
          <p:nvPr/>
        </p:nvSpPr>
        <p:spPr>
          <a:xfrm>
            <a:off x="2979842" y="872716"/>
            <a:ext cx="936104" cy="216024"/>
          </a:xfrm>
          <a:prstGeom prst="righ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8" name="7 Rectángulo redondeado"/>
          <p:cNvSpPr/>
          <p:nvPr/>
        </p:nvSpPr>
        <p:spPr>
          <a:xfrm>
            <a:off x="4140834" y="548680"/>
            <a:ext cx="4607600" cy="86409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600" dirty="0"/>
              <a:t>P</a:t>
            </a:r>
            <a:r>
              <a:rPr lang="es-ES" sz="1600" dirty="0" smtClean="0"/>
              <a:t>roceso </a:t>
            </a:r>
            <a:r>
              <a:rPr lang="es-ES" sz="1600" dirty="0"/>
              <a:t>psicológico que permite centrarse selectivamente en un aspecto del entorno en detrimento de los </a:t>
            </a:r>
            <a:r>
              <a:rPr lang="es-ES" sz="1600" dirty="0" smtClean="0"/>
              <a:t>demás.</a:t>
            </a:r>
            <a:endParaRPr lang="es-ES" sz="1600" dirty="0"/>
          </a:p>
        </p:txBody>
      </p:sp>
      <p:sp>
        <p:nvSpPr>
          <p:cNvPr id="18" name="17 Rectángulo redondeado"/>
          <p:cNvSpPr/>
          <p:nvPr/>
        </p:nvSpPr>
        <p:spPr>
          <a:xfrm>
            <a:off x="467574" y="1565176"/>
            <a:ext cx="2304256" cy="864096"/>
          </a:xfrm>
          <a:prstGeom prst="roundRect">
            <a:avLst/>
          </a:prstGeom>
          <a:solidFill>
            <a:schemeClr val="tx2"/>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chemeClr val="bg1"/>
                </a:solidFill>
              </a:rPr>
              <a:t>FLEXIBILIDAD COGNITIVA</a:t>
            </a:r>
            <a:endParaRPr lang="es-ES" b="1" dirty="0">
              <a:solidFill>
                <a:schemeClr val="bg1"/>
              </a:solidFill>
            </a:endParaRPr>
          </a:p>
        </p:txBody>
      </p:sp>
      <p:sp>
        <p:nvSpPr>
          <p:cNvPr id="23" name="22 Flecha derecha"/>
          <p:cNvSpPr/>
          <p:nvPr/>
        </p:nvSpPr>
        <p:spPr>
          <a:xfrm>
            <a:off x="2979842" y="1889212"/>
            <a:ext cx="936104" cy="216024"/>
          </a:xfrm>
          <a:prstGeom prst="righ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24" name="23 Rectángulo redondeado"/>
          <p:cNvSpPr/>
          <p:nvPr/>
        </p:nvSpPr>
        <p:spPr>
          <a:xfrm>
            <a:off x="4140834" y="1565176"/>
            <a:ext cx="4607600" cy="86409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600" dirty="0" smtClean="0"/>
              <a:t>Capacidad de cambiar </a:t>
            </a:r>
            <a:r>
              <a:rPr lang="es-ES" sz="1600" dirty="0"/>
              <a:t>entre tareas que requieran distintos procesos sin que ese cambio </a:t>
            </a:r>
            <a:r>
              <a:rPr lang="es-ES" sz="1600" dirty="0" smtClean="0"/>
              <a:t>afecte a la calidad ni a la velocidad de ejecución.</a:t>
            </a:r>
            <a:endParaRPr lang="es-ES" sz="1600" dirty="0"/>
          </a:p>
        </p:txBody>
      </p:sp>
      <p:sp>
        <p:nvSpPr>
          <p:cNvPr id="25" name="24 Rectángulo redondeado"/>
          <p:cNvSpPr/>
          <p:nvPr/>
        </p:nvSpPr>
        <p:spPr>
          <a:xfrm>
            <a:off x="467574" y="2629236"/>
            <a:ext cx="2304256" cy="864096"/>
          </a:xfrm>
          <a:prstGeom prst="roundRect">
            <a:avLst/>
          </a:prstGeom>
          <a:solidFill>
            <a:schemeClr val="tx2"/>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chemeClr val="bg1"/>
                </a:solidFill>
              </a:rPr>
              <a:t>CÁLCULO ARITMÉTICO</a:t>
            </a:r>
            <a:endParaRPr lang="es-ES" b="1" dirty="0">
              <a:solidFill>
                <a:schemeClr val="bg1"/>
              </a:solidFill>
            </a:endParaRPr>
          </a:p>
        </p:txBody>
      </p:sp>
      <p:sp>
        <p:nvSpPr>
          <p:cNvPr id="26" name="25 Flecha derecha"/>
          <p:cNvSpPr/>
          <p:nvPr/>
        </p:nvSpPr>
        <p:spPr>
          <a:xfrm>
            <a:off x="2966140" y="2953272"/>
            <a:ext cx="936104" cy="216024"/>
          </a:xfrm>
          <a:prstGeom prst="righ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27" name="26 Rectángulo redondeado"/>
          <p:cNvSpPr/>
          <p:nvPr/>
        </p:nvSpPr>
        <p:spPr>
          <a:xfrm>
            <a:off x="4140834" y="2629236"/>
            <a:ext cx="4607600" cy="86409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600" dirty="0"/>
              <a:t>C</a:t>
            </a:r>
            <a:r>
              <a:rPr lang="es-ES" sz="1600" dirty="0" smtClean="0"/>
              <a:t>apacidad </a:t>
            </a:r>
            <a:r>
              <a:rPr lang="es-ES" sz="1600" dirty="0"/>
              <a:t>para realizar operaciones matemáticas </a:t>
            </a:r>
            <a:r>
              <a:rPr lang="es-ES" sz="1600" dirty="0" smtClean="0"/>
              <a:t>correctamente.</a:t>
            </a:r>
            <a:endParaRPr lang="es-ES" sz="1600" dirty="0"/>
          </a:p>
        </p:txBody>
      </p:sp>
      <p:sp>
        <p:nvSpPr>
          <p:cNvPr id="28" name="27 Rectángulo redondeado"/>
          <p:cNvSpPr/>
          <p:nvPr/>
        </p:nvSpPr>
        <p:spPr>
          <a:xfrm>
            <a:off x="467574" y="3753036"/>
            <a:ext cx="2304256" cy="864096"/>
          </a:xfrm>
          <a:prstGeom prst="roundRect">
            <a:avLst/>
          </a:prstGeom>
          <a:solidFill>
            <a:schemeClr val="tx2"/>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chemeClr val="bg1"/>
                </a:solidFill>
              </a:rPr>
              <a:t>RAZONAMIENTO MATEMÁTICO</a:t>
            </a:r>
            <a:endParaRPr lang="es-ES" b="1" dirty="0">
              <a:solidFill>
                <a:schemeClr val="bg1"/>
              </a:solidFill>
            </a:endParaRPr>
          </a:p>
        </p:txBody>
      </p:sp>
      <p:sp>
        <p:nvSpPr>
          <p:cNvPr id="29" name="28 Flecha derecha"/>
          <p:cNvSpPr/>
          <p:nvPr/>
        </p:nvSpPr>
        <p:spPr>
          <a:xfrm>
            <a:off x="2945612" y="4077072"/>
            <a:ext cx="936104" cy="216024"/>
          </a:xfrm>
          <a:prstGeom prst="righ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30" name="29 Rectángulo redondeado"/>
          <p:cNvSpPr/>
          <p:nvPr/>
        </p:nvSpPr>
        <p:spPr>
          <a:xfrm>
            <a:off x="4106604" y="3753036"/>
            <a:ext cx="4607600" cy="86409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600" dirty="0" smtClean="0"/>
              <a:t>Aptitud para completar una serie de elementos de acuerdo a un orden lógico-matemático.</a:t>
            </a:r>
            <a:endParaRPr lang="es-ES" sz="1600" dirty="0"/>
          </a:p>
        </p:txBody>
      </p:sp>
      <p:sp>
        <p:nvSpPr>
          <p:cNvPr id="31" name="30 Rectángulo redondeado"/>
          <p:cNvSpPr/>
          <p:nvPr/>
        </p:nvSpPr>
        <p:spPr>
          <a:xfrm>
            <a:off x="467574" y="4941168"/>
            <a:ext cx="2304256" cy="864096"/>
          </a:xfrm>
          <a:prstGeom prst="roundRect">
            <a:avLst/>
          </a:prstGeom>
          <a:solidFill>
            <a:schemeClr val="tx2"/>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chemeClr val="bg1"/>
                </a:solidFill>
              </a:rPr>
              <a:t>RAZONAMIENTO MATEMÁTICO INTERFERIDO</a:t>
            </a:r>
            <a:endParaRPr lang="es-ES" b="1" dirty="0">
              <a:solidFill>
                <a:schemeClr val="bg1"/>
              </a:solidFill>
            </a:endParaRPr>
          </a:p>
        </p:txBody>
      </p:sp>
      <p:sp>
        <p:nvSpPr>
          <p:cNvPr id="32" name="31 Flecha derecha"/>
          <p:cNvSpPr/>
          <p:nvPr/>
        </p:nvSpPr>
        <p:spPr>
          <a:xfrm>
            <a:off x="2979872" y="5265204"/>
            <a:ext cx="936104" cy="216024"/>
          </a:xfrm>
          <a:prstGeom prst="righ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33" name="32 Rectángulo redondeado"/>
          <p:cNvSpPr/>
          <p:nvPr/>
        </p:nvSpPr>
        <p:spPr>
          <a:xfrm>
            <a:off x="4140864" y="4941168"/>
            <a:ext cx="4607600" cy="86409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600" dirty="0"/>
              <a:t>Aptitud para completar una serie de </a:t>
            </a:r>
            <a:r>
              <a:rPr lang="es-ES" sz="1600" dirty="0" smtClean="0"/>
              <a:t>elementos en distintos puntos del espacio pero unidos mediante </a:t>
            </a:r>
            <a:r>
              <a:rPr lang="es-ES" sz="1600" dirty="0"/>
              <a:t>un orden lógico-</a:t>
            </a:r>
            <a:r>
              <a:rPr lang="es-ES" sz="1600" dirty="0" smtClean="0"/>
              <a:t>matemático.</a:t>
            </a:r>
            <a:endParaRPr lang="es-ES" sz="1600" dirty="0"/>
          </a:p>
        </p:txBody>
      </p:sp>
    </p:spTree>
    <p:extLst>
      <p:ext uri="{BB962C8B-B14F-4D97-AF65-F5344CB8AC3E}">
        <p14:creationId xmlns:p14="http://schemas.microsoft.com/office/powerpoint/2010/main" val="3932520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Título"/>
          <p:cNvSpPr>
            <a:spLocks noGrp="1"/>
          </p:cNvSpPr>
          <p:nvPr>
            <p:ph type="title"/>
          </p:nvPr>
        </p:nvSpPr>
        <p:spPr>
          <a:xfrm>
            <a:off x="445944" y="3284984"/>
            <a:ext cx="8229600" cy="562074"/>
          </a:xfrm>
        </p:spPr>
        <p:txBody>
          <a:bodyPr>
            <a:normAutofit fontScale="90000"/>
          </a:bodyPr>
          <a:lstStyle/>
          <a:p>
            <a:pPr algn="ctr"/>
            <a:r>
              <a:rPr lang="es-ES" b="1" dirty="0" smtClean="0">
                <a:solidFill>
                  <a:srgbClr val="1F497D"/>
                </a:solidFill>
                <a:latin typeface="Arial Black"/>
                <a:cs typeface="Arial Black"/>
              </a:rPr>
              <a:t>PRUEBAS REALIZADAS</a:t>
            </a:r>
            <a:endParaRPr lang="es-ES" b="1" dirty="0">
              <a:solidFill>
                <a:srgbClr val="1F497D"/>
              </a:solidFill>
              <a:latin typeface="Arial Black"/>
              <a:cs typeface="Arial Black"/>
            </a:endParaRPr>
          </a:p>
        </p:txBody>
      </p:sp>
      <p:cxnSp>
        <p:nvCxnSpPr>
          <p:cNvPr id="20" name="19 Conector recto"/>
          <p:cNvCxnSpPr/>
          <p:nvPr/>
        </p:nvCxnSpPr>
        <p:spPr>
          <a:xfrm>
            <a:off x="467544" y="3933056"/>
            <a:ext cx="8208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1596" b="99867" l="402" r="99465">
                        <a14:foregroundMark x1="52343" y1="70745" x2="52343" y2="70745"/>
                        <a14:foregroundMark x1="48728" y1="69681" x2="48728" y2="69681"/>
                        <a14:foregroundMark x1="48728" y1="69681" x2="48728" y2="69681"/>
                        <a14:foregroundMark x1="48728" y1="69681" x2="48728" y2="69681"/>
                        <a14:foregroundMark x1="50469" y1="68351" x2="50469" y2="68351"/>
                        <a14:foregroundMark x1="50469" y1="68351" x2="50469" y2="68351"/>
                        <a14:foregroundMark x1="56894" y1="73803" x2="56894" y2="73803"/>
                        <a14:foregroundMark x1="56894" y1="73803" x2="56894" y2="73803"/>
                        <a14:foregroundMark x1="51004" y1="48537" x2="51004" y2="48537"/>
                        <a14:foregroundMark x1="51004" y1="48537" x2="51004" y2="48537"/>
                        <a14:foregroundMark x1="50469" y1="39229" x2="50469" y2="39229"/>
                        <a14:foregroundMark x1="50469" y1="39229" x2="50469" y2="39229"/>
                        <a14:foregroundMark x1="50469" y1="54255" x2="50469" y2="54255"/>
                        <a14:foregroundMark x1="50469" y1="54255" x2="50469" y2="54255"/>
                        <a14:foregroundMark x1="49665" y1="51330" x2="49665" y2="51330"/>
                        <a14:foregroundMark x1="49665" y1="51330" x2="49665" y2="51330"/>
                        <a14:foregroundMark x1="62651" y1="49601" x2="62651" y2="49601"/>
                        <a14:foregroundMark x1="62651" y1="49601" x2="62651" y2="49601"/>
                        <a14:foregroundMark x1="68942" y1="52527" x2="68942" y2="52527"/>
                        <a14:foregroundMark x1="68942" y1="52527" x2="68942" y2="52527"/>
                        <a14:foregroundMark x1="69210" y1="45213" x2="69210" y2="45213"/>
                        <a14:foregroundMark x1="69210" y1="45213" x2="69210" y2="45213"/>
                        <a14:foregroundMark x1="71754" y1="43484" x2="71754" y2="43484"/>
                        <a14:foregroundMark x1="71754" y1="43484" x2="71754" y2="43484"/>
                        <a14:foregroundMark x1="71754" y1="51197" x2="71754" y2="51197"/>
                        <a14:foregroundMark x1="71754" y1="51197" x2="71754" y2="51197"/>
                        <a14:foregroundMark x1="72959" y1="54920" x2="72959" y2="54920"/>
                        <a14:foregroundMark x1="72959" y1="54920" x2="72959" y2="54920"/>
                        <a14:foregroundMark x1="63588" y1="56250" x2="63588" y2="56250"/>
                        <a14:foregroundMark x1="63588" y1="56250" x2="63588" y2="56250"/>
                        <a14:foregroundMark x1="44311" y1="72739" x2="44311" y2="72739"/>
                        <a14:foregroundMark x1="44311" y1="72739" x2="44311" y2="72739"/>
                        <a14:foregroundMark x1="26104" y1="51596" x2="26104" y2="51596"/>
                        <a14:foregroundMark x1="26104" y1="51596" x2="26104" y2="51596"/>
                        <a14:foregroundMark x1="27041" y1="45878" x2="27041" y2="45878"/>
                        <a14:foregroundMark x1="27041" y1="45878" x2="27041" y2="45878"/>
                        <a14:foregroundMark x1="27041" y1="43218" x2="27041" y2="43218"/>
                        <a14:foregroundMark x1="27041" y1="43218" x2="27041" y2="43218"/>
                        <a14:foregroundMark x1="39625" y1="47872" x2="39625" y2="47872"/>
                        <a14:foregroundMark x1="39625" y1="47872" x2="39625" y2="47872"/>
                        <a14:foregroundMark x1="43909" y1="28457" x2="43909" y2="28457"/>
                        <a14:foregroundMark x1="43909" y1="28457" x2="43909" y2="28457"/>
                        <a14:foregroundMark x1="48728" y1="26463" x2="48728" y2="26463"/>
                        <a14:foregroundMark x1="48728" y1="26463" x2="48728" y2="26463"/>
                        <a14:foregroundMark x1="52075" y1="26197" x2="52075" y2="26197"/>
                        <a14:foregroundMark x1="52075" y1="26197" x2="52075" y2="26197"/>
                      </a14:backgroundRemoval>
                    </a14:imgEffect>
                  </a14:imgLayer>
                </a14:imgProps>
              </a:ext>
            </a:extLst>
          </a:blip>
          <a:stretch>
            <a:fillRect/>
          </a:stretch>
        </p:blipFill>
        <p:spPr>
          <a:xfrm>
            <a:off x="683568" y="269986"/>
            <a:ext cx="1117266" cy="1124744"/>
          </a:xfrm>
          <a:prstGeom prst="rect">
            <a:avLst/>
          </a:prstGeom>
        </p:spPr>
      </p:pic>
      <p:pic>
        <p:nvPicPr>
          <p:cNvPr id="5" name="Imagen 4"/>
          <p:cNvPicPr>
            <a:picLocks noChangeAspect="1"/>
          </p:cNvPicPr>
          <p:nvPr/>
        </p:nvPicPr>
        <p:blipFill>
          <a:blip r:embed="rId5">
            <a:clrChange>
              <a:clrFrom>
                <a:srgbClr val="FFFFFF"/>
              </a:clrFrom>
              <a:clrTo>
                <a:srgbClr val="FFFFFF">
                  <a:alpha val="0"/>
                </a:srgbClr>
              </a:clrTo>
            </a:clrChange>
            <a:alphaModFix/>
          </a:blip>
          <a:stretch>
            <a:fillRect/>
          </a:stretch>
        </p:blipFill>
        <p:spPr>
          <a:xfrm>
            <a:off x="251520" y="1340768"/>
            <a:ext cx="2020572" cy="936104"/>
          </a:xfrm>
          <a:prstGeom prst="rect">
            <a:avLst/>
          </a:prstGeom>
        </p:spPr>
      </p:pic>
    </p:spTree>
    <p:extLst>
      <p:ext uri="{BB962C8B-B14F-4D97-AF65-F5344CB8AC3E}">
        <p14:creationId xmlns:p14="http://schemas.microsoft.com/office/powerpoint/2010/main" val="13668821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467544" y="620688"/>
            <a:ext cx="2304256" cy="864096"/>
          </a:xfrm>
          <a:prstGeom prst="roundRect">
            <a:avLst/>
          </a:prstGeom>
          <a:solidFill>
            <a:srgbClr val="1F497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rgbClr val="FFFFFF"/>
                </a:solidFill>
              </a:rPr>
              <a:t>ATENCIÓN</a:t>
            </a:r>
            <a:endParaRPr lang="es-ES" b="1" dirty="0">
              <a:solidFill>
                <a:srgbClr val="FFFFFF"/>
              </a:solidFill>
            </a:endParaRPr>
          </a:p>
        </p:txBody>
      </p:sp>
      <p:sp>
        <p:nvSpPr>
          <p:cNvPr id="7" name="6 Flecha derecha"/>
          <p:cNvSpPr/>
          <p:nvPr/>
        </p:nvSpPr>
        <p:spPr>
          <a:xfrm>
            <a:off x="2979842" y="944724"/>
            <a:ext cx="936104" cy="216024"/>
          </a:xfrm>
          <a:prstGeom prst="righ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18" name="17 Rectángulo redondeado"/>
          <p:cNvSpPr/>
          <p:nvPr/>
        </p:nvSpPr>
        <p:spPr>
          <a:xfrm>
            <a:off x="467574" y="1637184"/>
            <a:ext cx="2304256" cy="864096"/>
          </a:xfrm>
          <a:prstGeom prst="roundRect">
            <a:avLst/>
          </a:prstGeom>
          <a:solidFill>
            <a:srgbClr val="1F497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rgbClr val="FFFFFF"/>
                </a:solidFill>
              </a:rPr>
              <a:t>FLEXIBILIDAD COGNITIVA</a:t>
            </a:r>
            <a:endParaRPr lang="es-ES" b="1" dirty="0">
              <a:solidFill>
                <a:srgbClr val="FFFFFF"/>
              </a:solidFill>
            </a:endParaRPr>
          </a:p>
        </p:txBody>
      </p:sp>
      <p:sp>
        <p:nvSpPr>
          <p:cNvPr id="23" name="22 Flecha derecha"/>
          <p:cNvSpPr/>
          <p:nvPr/>
        </p:nvSpPr>
        <p:spPr>
          <a:xfrm>
            <a:off x="2979842" y="1961220"/>
            <a:ext cx="936104" cy="216024"/>
          </a:xfrm>
          <a:prstGeom prst="righ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25" name="24 Rectángulo redondeado"/>
          <p:cNvSpPr/>
          <p:nvPr/>
        </p:nvSpPr>
        <p:spPr>
          <a:xfrm>
            <a:off x="467574" y="2701244"/>
            <a:ext cx="2304256" cy="864096"/>
          </a:xfrm>
          <a:prstGeom prst="roundRect">
            <a:avLst/>
          </a:prstGeom>
          <a:solidFill>
            <a:srgbClr val="1F497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rgbClr val="FFFFFF"/>
                </a:solidFill>
              </a:rPr>
              <a:t>CÁLCULO ARITMÉTICO</a:t>
            </a:r>
            <a:endParaRPr lang="es-ES" b="1" dirty="0">
              <a:solidFill>
                <a:srgbClr val="FFFFFF"/>
              </a:solidFill>
            </a:endParaRPr>
          </a:p>
        </p:txBody>
      </p:sp>
      <p:sp>
        <p:nvSpPr>
          <p:cNvPr id="26" name="25 Flecha derecha"/>
          <p:cNvSpPr/>
          <p:nvPr/>
        </p:nvSpPr>
        <p:spPr>
          <a:xfrm>
            <a:off x="2966140" y="3025280"/>
            <a:ext cx="936104" cy="216024"/>
          </a:xfrm>
          <a:prstGeom prst="righ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28" name="27 Rectángulo redondeado"/>
          <p:cNvSpPr/>
          <p:nvPr/>
        </p:nvSpPr>
        <p:spPr>
          <a:xfrm>
            <a:off x="467574" y="3825044"/>
            <a:ext cx="2304256" cy="864096"/>
          </a:xfrm>
          <a:prstGeom prst="roundRect">
            <a:avLst/>
          </a:prstGeom>
          <a:solidFill>
            <a:srgbClr val="1F497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rgbClr val="FFFFFF"/>
                </a:solidFill>
              </a:rPr>
              <a:t>RAZONAMIENTO MATEMÁTICO</a:t>
            </a:r>
            <a:endParaRPr lang="es-ES" b="1" dirty="0">
              <a:solidFill>
                <a:srgbClr val="FFFFFF"/>
              </a:solidFill>
            </a:endParaRPr>
          </a:p>
        </p:txBody>
      </p:sp>
      <p:sp>
        <p:nvSpPr>
          <p:cNvPr id="29" name="28 Flecha derecha"/>
          <p:cNvSpPr/>
          <p:nvPr/>
        </p:nvSpPr>
        <p:spPr>
          <a:xfrm>
            <a:off x="2945612" y="4149080"/>
            <a:ext cx="936104" cy="216024"/>
          </a:xfrm>
          <a:prstGeom prst="righ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31" name="30 Rectángulo redondeado"/>
          <p:cNvSpPr/>
          <p:nvPr/>
        </p:nvSpPr>
        <p:spPr>
          <a:xfrm>
            <a:off x="467574" y="5013176"/>
            <a:ext cx="2304256" cy="864096"/>
          </a:xfrm>
          <a:prstGeom prst="roundRect">
            <a:avLst/>
          </a:prstGeom>
          <a:solidFill>
            <a:srgbClr val="1F497D"/>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solidFill>
                  <a:srgbClr val="FFFFFF"/>
                </a:solidFill>
              </a:rPr>
              <a:t>RAZONAMIENTO MATEMÁTICO INTERFERIDO</a:t>
            </a:r>
            <a:endParaRPr lang="es-ES" b="1" dirty="0">
              <a:solidFill>
                <a:srgbClr val="FFFFFF"/>
              </a:solidFill>
            </a:endParaRPr>
          </a:p>
        </p:txBody>
      </p:sp>
      <p:sp>
        <p:nvSpPr>
          <p:cNvPr id="32" name="31 Flecha derecha"/>
          <p:cNvSpPr/>
          <p:nvPr/>
        </p:nvSpPr>
        <p:spPr>
          <a:xfrm>
            <a:off x="2979872" y="5337212"/>
            <a:ext cx="936104" cy="216024"/>
          </a:xfrm>
          <a:prstGeom prst="right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34" name="33 Rectángulo redondeado"/>
          <p:cNvSpPr/>
          <p:nvPr/>
        </p:nvSpPr>
        <p:spPr>
          <a:xfrm>
            <a:off x="4246190" y="620688"/>
            <a:ext cx="4607600" cy="86409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r>
              <a:rPr lang="es-ES" dirty="0" smtClean="0"/>
              <a:t>TMT-A (</a:t>
            </a:r>
            <a:r>
              <a:rPr lang="es-ES" dirty="0" err="1" smtClean="0"/>
              <a:t>Trail</a:t>
            </a:r>
            <a:r>
              <a:rPr lang="es-ES" dirty="0" smtClean="0"/>
              <a:t> </a:t>
            </a:r>
            <a:r>
              <a:rPr lang="es-ES" dirty="0" err="1" smtClean="0"/>
              <a:t>Making</a:t>
            </a:r>
            <a:r>
              <a:rPr lang="es-ES" dirty="0" smtClean="0"/>
              <a:t> Test </a:t>
            </a:r>
            <a:r>
              <a:rPr lang="es-ES" dirty="0" err="1" smtClean="0"/>
              <a:t>part</a:t>
            </a:r>
            <a:r>
              <a:rPr lang="es-ES" dirty="0" smtClean="0"/>
              <a:t> A): </a:t>
            </a:r>
          </a:p>
          <a:p>
            <a:r>
              <a:rPr lang="es-ES" dirty="0"/>
              <a:t>U</a:t>
            </a:r>
            <a:r>
              <a:rPr lang="es-ES" dirty="0" smtClean="0"/>
              <a:t>nidades secuenciadas correctamente en 45 segundos.</a:t>
            </a:r>
            <a:endParaRPr lang="es-ES" dirty="0"/>
          </a:p>
        </p:txBody>
      </p:sp>
      <p:sp>
        <p:nvSpPr>
          <p:cNvPr id="35" name="34 Rectángulo redondeado"/>
          <p:cNvSpPr/>
          <p:nvPr/>
        </p:nvSpPr>
        <p:spPr>
          <a:xfrm>
            <a:off x="4246190" y="1637184"/>
            <a:ext cx="4607600" cy="86409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r>
              <a:rPr lang="es-ES" dirty="0" smtClean="0"/>
              <a:t>TMT-B (</a:t>
            </a:r>
            <a:r>
              <a:rPr lang="es-ES" dirty="0" err="1" smtClean="0"/>
              <a:t>Trail</a:t>
            </a:r>
            <a:r>
              <a:rPr lang="es-ES" dirty="0" smtClean="0"/>
              <a:t> </a:t>
            </a:r>
            <a:r>
              <a:rPr lang="es-ES" dirty="0" err="1" smtClean="0"/>
              <a:t>Making</a:t>
            </a:r>
            <a:r>
              <a:rPr lang="es-ES" dirty="0" smtClean="0"/>
              <a:t> Test </a:t>
            </a:r>
            <a:r>
              <a:rPr lang="es-ES" dirty="0" err="1" smtClean="0"/>
              <a:t>part</a:t>
            </a:r>
            <a:r>
              <a:rPr lang="es-ES" dirty="0" smtClean="0"/>
              <a:t> B): </a:t>
            </a:r>
          </a:p>
          <a:p>
            <a:r>
              <a:rPr lang="es-ES" dirty="0"/>
              <a:t>N</a:t>
            </a:r>
            <a:r>
              <a:rPr lang="es-ES" dirty="0" smtClean="0"/>
              <a:t>úmero correcto de “</a:t>
            </a:r>
            <a:r>
              <a:rPr lang="es-ES" dirty="0" err="1" smtClean="0"/>
              <a:t>switches</a:t>
            </a:r>
            <a:r>
              <a:rPr lang="es-ES" dirty="0" smtClean="0"/>
              <a:t>” en 45 segundos.</a:t>
            </a:r>
            <a:endParaRPr lang="es-ES" dirty="0"/>
          </a:p>
        </p:txBody>
      </p:sp>
      <p:sp>
        <p:nvSpPr>
          <p:cNvPr id="36" name="35 Rectángulo redondeado"/>
          <p:cNvSpPr/>
          <p:nvPr/>
        </p:nvSpPr>
        <p:spPr>
          <a:xfrm>
            <a:off x="4246190" y="2701244"/>
            <a:ext cx="4607600" cy="86409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r>
              <a:rPr lang="es-ES" dirty="0" smtClean="0"/>
              <a:t>PMA (</a:t>
            </a:r>
            <a:r>
              <a:rPr lang="es-ES" dirty="0" err="1" smtClean="0"/>
              <a:t>Primary</a:t>
            </a:r>
            <a:r>
              <a:rPr lang="es-ES" dirty="0" smtClean="0"/>
              <a:t> Mental </a:t>
            </a:r>
            <a:r>
              <a:rPr lang="es-ES" dirty="0" err="1" smtClean="0"/>
              <a:t>Abilities</a:t>
            </a:r>
            <a:r>
              <a:rPr lang="es-ES" dirty="0" smtClean="0"/>
              <a:t>): </a:t>
            </a:r>
          </a:p>
          <a:p>
            <a:r>
              <a:rPr lang="es-ES" dirty="0" smtClean="0"/>
              <a:t>Número total de respuestas correctas emitidas en 6 minutos.</a:t>
            </a:r>
            <a:endParaRPr lang="es-ES" dirty="0"/>
          </a:p>
        </p:txBody>
      </p:sp>
      <p:sp>
        <p:nvSpPr>
          <p:cNvPr id="37" name="36 Rectángulo redondeado"/>
          <p:cNvSpPr/>
          <p:nvPr/>
        </p:nvSpPr>
        <p:spPr>
          <a:xfrm>
            <a:off x="4211960" y="3825044"/>
            <a:ext cx="4607600" cy="86409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r>
              <a:rPr lang="es-ES" sz="1600" dirty="0" smtClean="0"/>
              <a:t>SN1 y SN10: </a:t>
            </a:r>
          </a:p>
          <a:p>
            <a:r>
              <a:rPr lang="es-ES" sz="1600" dirty="0"/>
              <a:t>P</a:t>
            </a:r>
            <a:r>
              <a:rPr lang="es-ES" sz="1600" dirty="0" smtClean="0"/>
              <a:t>ruebas de secuenciación lógica una con guarismos (SN1) y otra con fichas de dominó (SN10).</a:t>
            </a:r>
            <a:endParaRPr lang="es-ES" sz="1600" dirty="0"/>
          </a:p>
        </p:txBody>
      </p:sp>
      <p:sp>
        <p:nvSpPr>
          <p:cNvPr id="38" name="37 Rectángulo redondeado"/>
          <p:cNvSpPr/>
          <p:nvPr/>
        </p:nvSpPr>
        <p:spPr>
          <a:xfrm>
            <a:off x="4246190" y="5013176"/>
            <a:ext cx="4607600" cy="86409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r>
              <a:rPr lang="es-ES" dirty="0" smtClean="0"/>
              <a:t>Dos pruebas de secuenciación lógica, una constituidas por guarismos(D6-7) y otra por fichas de dominó (D10).</a:t>
            </a:r>
            <a:endParaRPr lang="es-ES" dirty="0"/>
          </a:p>
        </p:txBody>
      </p:sp>
    </p:spTree>
    <p:extLst>
      <p:ext uri="{BB962C8B-B14F-4D97-AF65-F5344CB8AC3E}">
        <p14:creationId xmlns:p14="http://schemas.microsoft.com/office/powerpoint/2010/main" val="15747068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5" grpId="0" animBg="1"/>
      <p:bldP spid="26" grpId="0" animBg="1"/>
      <p:bldP spid="28" grpId="0" animBg="1"/>
      <p:bldP spid="29" grpId="0" animBg="1"/>
      <p:bldP spid="31" grpId="0" animBg="1"/>
      <p:bldP spid="32" grpId="0" animBg="1"/>
      <p:bldP spid="35" grpId="0" animBg="1"/>
      <p:bldP spid="36" grpId="0" animBg="1"/>
      <p:bldP spid="37" grpId="0" animBg="1"/>
      <p:bldP spid="3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4108</TotalTime>
  <Words>5627</Words>
  <Application>Microsoft Macintosh PowerPoint</Application>
  <PresentationFormat>Presentación en pantalla (4:3)</PresentationFormat>
  <Paragraphs>446</Paragraphs>
  <Slides>34</Slides>
  <Notes>34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Análisis preliminar sobre la eficacia del método de enseñanza basado en ábaco mental de UCMAS</vt:lpstr>
      <vt:lpstr>PRESENTACIÓN</vt:lpstr>
      <vt:lpstr>Presentación de PowerPoint</vt:lpstr>
      <vt:lpstr>HIPÓTESIS</vt:lpstr>
      <vt:lpstr>Presentación de PowerPoint</vt:lpstr>
      <vt:lpstr>DOMINIOS EVALUADOS</vt:lpstr>
      <vt:lpstr>Presentación de PowerPoint</vt:lpstr>
      <vt:lpstr>PRUEBAS REALIZADAS</vt:lpstr>
      <vt:lpstr>Presentación de PowerPoint</vt:lpstr>
      <vt:lpstr>1. PRUEBA DE ATENCIÓN</vt:lpstr>
      <vt:lpstr>1. PRUEBA DE ATENCIÓN</vt:lpstr>
      <vt:lpstr>2. FLEXIBILIDAD COGNITIVA</vt:lpstr>
      <vt:lpstr>2. FLEXIBILIDAD COGNITIVA</vt:lpstr>
      <vt:lpstr>3. CÁLCULO ARITMÉTICO</vt:lpstr>
      <vt:lpstr>4 a. RAZONAMIENTO MATEMÁTICO</vt:lpstr>
      <vt:lpstr>4 b. RAZONAMIENTO MATEMÁTICO</vt:lpstr>
      <vt:lpstr>5 a. RAZONAMIENTO MATEMÁTICO - ESPACIAL</vt:lpstr>
      <vt:lpstr>5 b. RAZONAMIENTO MATEMÁTICO - ESPACIAL</vt:lpstr>
      <vt:lpstr>GRUPOS EVALUADOS</vt:lpstr>
      <vt:lpstr>Presentación de PowerPoint</vt:lpstr>
      <vt:lpstr>DEFINICIONES</vt:lpstr>
      <vt:lpstr>Presentación de PowerPoint</vt:lpstr>
      <vt:lpstr>RESULTADOS</vt:lpstr>
      <vt:lpstr>1. PRUEBA DE ATENCIÓN</vt:lpstr>
      <vt:lpstr>2. FLEXIBILIDAD COGNITIVA</vt:lpstr>
      <vt:lpstr>3 a. CÁLCULO ARITMÉTICO</vt:lpstr>
      <vt:lpstr>3 b. CÁLCULO ARITMÉTICO</vt:lpstr>
      <vt:lpstr>4. RAZONAMIENTO MATEMÁTICO</vt:lpstr>
      <vt:lpstr>5 a. RAZONAMIENTO MATEMÁTICO - ESPACIAL</vt:lpstr>
      <vt:lpstr>5 b. RAZONAMIENTO MATEMÁTICO - ESPACIAL</vt:lpstr>
      <vt:lpstr>CONCLUSIONES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preliminares Julio 2014</dc:title>
  <dc:creator>Emilio López Navarro</dc:creator>
  <cp:lastModifiedBy>Lluís Segura</cp:lastModifiedBy>
  <cp:revision>266</cp:revision>
  <cp:lastPrinted>2014-10-24T09:01:21Z</cp:lastPrinted>
  <dcterms:created xsi:type="dcterms:W3CDTF">2014-06-09T16:26:05Z</dcterms:created>
  <dcterms:modified xsi:type="dcterms:W3CDTF">2014-11-04T08:50:30Z</dcterms:modified>
</cp:coreProperties>
</file>